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5" r:id="rId5"/>
    <p:sldId id="266" r:id="rId6"/>
    <p:sldId id="267" r:id="rId7"/>
    <p:sldId id="268" r:id="rId8"/>
    <p:sldId id="259" r:id="rId9"/>
    <p:sldId id="260" r:id="rId10"/>
    <p:sldId id="261" r:id="rId11"/>
    <p:sldId id="263" r:id="rId12"/>
    <p:sldId id="258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807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431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4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325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297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674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213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33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353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59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488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D3445-DCFF-4CB2-AEF7-56E36BF48E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994F-06E5-49E2-B807-D8EAF789AEE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42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020824" y="1981123"/>
            <a:ext cx="8531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i="0" dirty="0" err="1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Ключові</a:t>
            </a:r>
            <a:r>
              <a:rPr lang="ru-RU" sz="35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3500" b="1" i="0" dirty="0" err="1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помилки</a:t>
            </a:r>
            <a:r>
              <a:rPr lang="ru-RU" sz="35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3500" b="1" i="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35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топ-менеджменту </a:t>
            </a:r>
            <a:endParaRPr lang="en-US" sz="3500" b="1" i="0" dirty="0">
              <a:solidFill>
                <a:srgbClr val="C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35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3500" b="1" i="0" dirty="0" err="1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складних</a:t>
            </a:r>
            <a:r>
              <a:rPr lang="ru-RU" sz="35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3500" b="1" i="0" dirty="0" err="1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реаліях</a:t>
            </a:r>
            <a:r>
              <a:rPr lang="ru-RU" sz="35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ринку </a:t>
            </a:r>
            <a:r>
              <a:rPr lang="ru-RU" sz="3500" b="1" i="0" dirty="0" err="1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України</a:t>
            </a:r>
            <a:endParaRPr lang="uk-UA" sz="35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14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402717"/>
            <a:ext cx="11425237" cy="6062091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752600" y="1867663"/>
            <a:ext cx="8531352" cy="722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uk-UA" altLang="uk-UA" sz="2800" dirty="0">
                <a:solidFill>
                  <a:schemeClr val="tx1"/>
                </a:solidFill>
                <a:latin typeface="Arial" panose="020B0604020202020204" pitchFamily="34" charset="0"/>
              </a:rPr>
              <a:t>розмір не гарантує перевагу</a:t>
            </a:r>
            <a:endParaRPr lang="uk-UA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752600" y="2823565"/>
            <a:ext cx="8531352" cy="11358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uk-UA" altLang="uk-UA" sz="2800" dirty="0">
                <a:solidFill>
                  <a:schemeClr val="tx1"/>
                </a:solidFill>
                <a:latin typeface="Arial" panose="020B0604020202020204" pitchFamily="34" charset="0"/>
              </a:rPr>
              <a:t>наявність грошей не гарантує, що вони будуть використані правильно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1795272" y="4192905"/>
            <a:ext cx="8531352" cy="11358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uk-UA" altLang="uk-UA" sz="2800" dirty="0">
                <a:solidFill>
                  <a:schemeClr val="tx1"/>
                </a:solidFill>
                <a:latin typeface="Arial" panose="020B0604020202020204" pitchFamily="34" charset="0"/>
              </a:rPr>
              <a:t>здатність швидко повертати бізнес у інший напрямок цінніша, ніж надмірні активи</a:t>
            </a:r>
          </a:p>
        </p:txBody>
      </p:sp>
    </p:spTree>
    <p:extLst>
      <p:ext uri="{BB962C8B-B14F-4D97-AF65-F5344CB8AC3E}">
        <p14:creationId xmlns:p14="http://schemas.microsoft.com/office/powerpoint/2010/main" val="678136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38912" y="429768"/>
            <a:ext cx="11301984" cy="6035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691640" y="1398746"/>
            <a:ext cx="8860536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kumimoji="0" lang="uk-UA" altLang="uk-UA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3500" dirty="0">
                <a:latin typeface="Verdana" panose="020B0604030504040204" pitchFamily="34" charset="0"/>
                <a:ea typeface="Verdana" panose="020B0604030504040204" pitchFamily="34" charset="0"/>
              </a:rPr>
              <a:t>короткі управлінські цикли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en-US" sz="3500" dirty="0">
                <a:latin typeface="Verdana" panose="020B0604030504040204" pitchFamily="34" charset="0"/>
                <a:ea typeface="Verdana" panose="020B0604030504040204" pitchFamily="34" charset="0"/>
              </a:rPr>
              <a:t>evidence / data-driven logic</a:t>
            </a:r>
            <a:endParaRPr lang="uk-UA" sz="3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en-US" sz="3500" dirty="0">
                <a:latin typeface="Verdana" panose="020B0604030504040204" pitchFamily="34" charset="0"/>
                <a:ea typeface="Verdana" panose="020B0604030504040204" pitchFamily="34" charset="0"/>
              </a:rPr>
              <a:t>succession planning</a:t>
            </a:r>
            <a:endParaRPr lang="uk-UA" sz="3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uk-UA" sz="3500" dirty="0">
                <a:latin typeface="Verdana" panose="020B0604030504040204" pitchFamily="34" charset="0"/>
                <a:ea typeface="Verdana" panose="020B0604030504040204" pitchFamily="34" charset="0"/>
              </a:rPr>
              <a:t>автономія команд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uk-UA" sz="3500" dirty="0">
                <a:latin typeface="Verdana" panose="020B0604030504040204" pitchFamily="34" charset="0"/>
                <a:ea typeface="Verdana" panose="020B0604030504040204" pitchFamily="34" charset="0"/>
              </a:rPr>
              <a:t>інновації під час кризи</a:t>
            </a:r>
            <a:endParaRPr kumimoji="0" lang="uk-UA" altLang="uk-UA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3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020824" y="1981123"/>
            <a:ext cx="853135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500" b="1" i="0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Дякую за увагу</a:t>
            </a:r>
          </a:p>
          <a:p>
            <a:pPr algn="ctr"/>
            <a:endParaRPr lang="uk-UA" sz="35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uk-UA" sz="3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Ефективного впровадження</a:t>
            </a:r>
          </a:p>
        </p:txBody>
      </p:sp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7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" y="417413"/>
            <a:ext cx="11311128" cy="6001675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8528304" y="463094"/>
            <a:ext cx="3166872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консервативні</a:t>
            </a:r>
          </a:p>
          <a:p>
            <a:pPr algn="ctr"/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ієрархії</a:t>
            </a:r>
          </a:p>
        </p:txBody>
      </p:sp>
    </p:spTree>
    <p:extLst>
      <p:ext uri="{BB962C8B-B14F-4D97-AF65-F5344CB8AC3E}">
        <p14:creationId xmlns:p14="http://schemas.microsoft.com/office/powerpoint/2010/main" val="179162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463093"/>
            <a:ext cx="11320272" cy="6038291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8473440" y="508814"/>
            <a:ext cx="3166872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600" dirty="0"/>
              <a:t>життя</a:t>
            </a:r>
          </a:p>
          <a:p>
            <a:pPr algn="ctr"/>
            <a:r>
              <a:rPr lang="uk-UA" sz="3600" dirty="0"/>
              <a:t>минулим</a:t>
            </a:r>
          </a:p>
          <a:p>
            <a:pPr algn="ctr"/>
            <a:r>
              <a:rPr lang="uk-UA" sz="3600" dirty="0"/>
              <a:t>досвідом</a:t>
            </a:r>
            <a:endParaRPr lang="uk-UA" sz="3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2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" y="440873"/>
            <a:ext cx="11270171" cy="6000347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8500872" y="481382"/>
            <a:ext cx="3166872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тактичне мислення</a:t>
            </a:r>
          </a:p>
        </p:txBody>
      </p:sp>
    </p:spTree>
    <p:extLst>
      <p:ext uri="{BB962C8B-B14F-4D97-AF65-F5344CB8AC3E}">
        <p14:creationId xmlns:p14="http://schemas.microsoft.com/office/powerpoint/2010/main" val="406438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421767"/>
            <a:ext cx="11365992" cy="6038510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8528304" y="463094"/>
            <a:ext cx="3166872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low-data</a:t>
            </a:r>
          </a:p>
          <a:p>
            <a:pPr algn="ctr"/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управління</a:t>
            </a:r>
          </a:p>
        </p:txBody>
      </p:sp>
    </p:spTree>
    <p:extLst>
      <p:ext uri="{BB962C8B-B14F-4D97-AF65-F5344CB8AC3E}">
        <p14:creationId xmlns:p14="http://schemas.microsoft.com/office/powerpoint/2010/main" val="356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" y="402336"/>
            <a:ext cx="11389042" cy="6091964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8555736" y="463094"/>
            <a:ext cx="3166872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відсутність системної підготовки лідерів</a:t>
            </a:r>
          </a:p>
        </p:txBody>
      </p:sp>
    </p:spTree>
    <p:extLst>
      <p:ext uri="{BB962C8B-B14F-4D97-AF65-F5344CB8AC3E}">
        <p14:creationId xmlns:p14="http://schemas.microsoft.com/office/powerpoint/2010/main" val="149677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389191"/>
            <a:ext cx="11375136" cy="6094613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8528304" y="463094"/>
            <a:ext cx="3166872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Verdana" panose="020B0604030504040204" pitchFamily="34" charset="0"/>
                <a:ea typeface="Verdana" panose="020B0604030504040204" pitchFamily="34" charset="0"/>
              </a:rPr>
              <a:t>реактивне вирішення проблем</a:t>
            </a:r>
          </a:p>
        </p:txBody>
      </p:sp>
    </p:spTree>
    <p:extLst>
      <p:ext uri="{BB962C8B-B14F-4D97-AF65-F5344CB8AC3E}">
        <p14:creationId xmlns:p14="http://schemas.microsoft.com/office/powerpoint/2010/main" val="829593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" y="377131"/>
            <a:ext cx="11508486" cy="6142541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72412" y="1027566"/>
            <a:ext cx="8531352" cy="722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спад рентабельності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1772412" y="2002731"/>
            <a:ext cx="8531352" cy="722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втрата ринкових можливостей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1772412" y="2977896"/>
            <a:ext cx="8531352" cy="722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уповільнені цикли змін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1772412" y="3953061"/>
            <a:ext cx="8531352" cy="722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висока залежність від персоналій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1772412" y="4923406"/>
            <a:ext cx="8531352" cy="7223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розпад </a:t>
            </a:r>
            <a:r>
              <a:rPr lang="uk-UA" sz="28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залученості</a:t>
            </a:r>
            <a:r>
              <a:rPr lang="uk-UA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команд</a:t>
            </a:r>
          </a:p>
        </p:txBody>
      </p:sp>
    </p:spTree>
    <p:extLst>
      <p:ext uri="{BB962C8B-B14F-4D97-AF65-F5344CB8AC3E}">
        <p14:creationId xmlns:p14="http://schemas.microsoft.com/office/powerpoint/2010/main" val="1391983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" y="385572"/>
            <a:ext cx="11442001" cy="610666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792224" y="1551355"/>
            <a:ext cx="8860536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600" dirty="0"/>
              <a:t>Україна → ринок швидкості, гнучкості, інтелектуальної організації.</a:t>
            </a:r>
            <a:br>
              <a:rPr lang="uk-UA" sz="3600" dirty="0"/>
            </a:br>
            <a:endParaRPr lang="uk-UA" sz="3600" dirty="0"/>
          </a:p>
          <a:p>
            <a:pPr algn="ctr">
              <a:lnSpc>
                <a:spcPct val="150000"/>
              </a:lnSpc>
            </a:pPr>
            <a:r>
              <a:rPr lang="en-US" sz="3600" dirty="0"/>
              <a:t>adaptive advantage &gt; resource advantage.</a:t>
            </a:r>
            <a:endParaRPr lang="uk-UA" sz="35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оловина рамки 4"/>
          <p:cNvSpPr/>
          <p:nvPr/>
        </p:nvSpPr>
        <p:spPr>
          <a:xfrm rot="5400000">
            <a:off x="8476488" y="740664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-505968" y="3197352"/>
            <a:ext cx="4151376" cy="2953512"/>
          </a:xfrm>
          <a:prstGeom prst="halfFrame">
            <a:avLst>
              <a:gd name="adj1" fmla="val 4850"/>
              <a:gd name="adj2" fmla="val 4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2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103</Words>
  <Application>Microsoft Office PowerPoint</Application>
  <PresentationFormat>Широкий екран</PresentationFormat>
  <Paragraphs>31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Ruslan</dc:creator>
  <cp:lastModifiedBy>Глащенков Володимир Олександрович</cp:lastModifiedBy>
  <cp:revision>16</cp:revision>
  <dcterms:created xsi:type="dcterms:W3CDTF">2025-11-03T20:50:43Z</dcterms:created>
  <dcterms:modified xsi:type="dcterms:W3CDTF">2025-11-05T08:13:28Z</dcterms:modified>
</cp:coreProperties>
</file>