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5" r:id="rId6"/>
    <p:sldId id="261" r:id="rId7"/>
    <p:sldId id="266" r:id="rId8"/>
    <p:sldId id="293" r:id="rId9"/>
    <p:sldId id="263" r:id="rId10"/>
    <p:sldId id="262" r:id="rId11"/>
    <p:sldId id="279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2" autoAdjust="0"/>
    <p:restoredTop sz="94660"/>
  </p:normalViewPr>
  <p:slideViewPr>
    <p:cSldViewPr snapToGrid="0">
      <p:cViewPr varScale="1">
        <p:scale>
          <a:sx n="82" d="100"/>
          <a:sy n="82" d="100"/>
        </p:scale>
        <p:origin x="8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 sz="1600" b="1" dirty="0">
                <a:solidFill>
                  <a:schemeClr val="accent1"/>
                </a:solidFill>
              </a:rPr>
              <a:t>ТОП</a:t>
            </a:r>
            <a:r>
              <a:rPr lang="uk-UA" sz="1600" b="1" baseline="0" dirty="0">
                <a:solidFill>
                  <a:schemeClr val="accent1"/>
                </a:solidFill>
              </a:rPr>
              <a:t> категорій по вакансіях</a:t>
            </a:r>
            <a:endParaRPr lang="uk-UA" sz="1600" b="1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9777241937452748"/>
          <c:y val="6.90987683520599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Аркуш1!$A$1</c:f>
              <c:strCache>
                <c:ptCount val="1"/>
                <c:pt idx="0">
                  <c:v>Робочі спеціальності та  виробництво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Аркуш1!$B$1</c:f>
              <c:numCache>
                <c:formatCode>#,##0</c:formatCode>
                <c:ptCount val="1"/>
                <c:pt idx="0">
                  <c:v>1555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A-4DA4-82E3-BAC4C3F8D866}"/>
            </c:ext>
          </c:extLst>
        </c:ser>
        <c:ser>
          <c:idx val="1"/>
          <c:order val="1"/>
          <c:tx>
            <c:strRef>
              <c:f>Аркуш1!$A$2</c:f>
              <c:strCache>
                <c:ptCount val="1"/>
                <c:pt idx="0">
                  <c:v>Готельно- ресторанний бізнес та туризм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Аркуш1!$B$2</c:f>
              <c:numCache>
                <c:formatCode>General</c:formatCode>
                <c:ptCount val="1"/>
                <c:pt idx="0">
                  <c:v>1160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3A-4DA4-82E3-BAC4C3F8D866}"/>
            </c:ext>
          </c:extLst>
        </c:ser>
        <c:ser>
          <c:idx val="2"/>
          <c:order val="2"/>
          <c:tx>
            <c:strRef>
              <c:f>Аркуш1!$A$3</c:f>
              <c:strCache>
                <c:ptCount val="1"/>
                <c:pt idx="0">
                  <c:v>Логістика , ЗЕД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Аркуш1!$B$3</c:f>
              <c:numCache>
                <c:formatCode>General</c:formatCode>
                <c:ptCount val="1"/>
                <c:pt idx="0">
                  <c:v>1025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3A-4DA4-82E3-BAC4C3F8D866}"/>
            </c:ext>
          </c:extLst>
        </c:ser>
        <c:ser>
          <c:idx val="3"/>
          <c:order val="3"/>
          <c:tx>
            <c:strRef>
              <c:f>Аркуш1!$A$4</c:f>
              <c:strCache>
                <c:ptCount val="1"/>
                <c:pt idx="0">
                  <c:v>Сфера обслуговування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Аркуш1!$B$4</c:f>
              <c:numCache>
                <c:formatCode>General</c:formatCode>
                <c:ptCount val="1"/>
                <c:pt idx="0">
                  <c:v>1990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3A-4DA4-82E3-BAC4C3F8D866}"/>
            </c:ext>
          </c:extLst>
        </c:ser>
        <c:ser>
          <c:idx val="4"/>
          <c:order val="4"/>
          <c:tx>
            <c:strRef>
              <c:f>Аркуш1!$A$5</c:f>
              <c:strCache>
                <c:ptCount val="1"/>
                <c:pt idx="0">
                  <c:v>Роздрібна торгівля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val>
            <c:numRef>
              <c:f>Аркуш1!$B$5</c:f>
              <c:numCache>
                <c:formatCode>General</c:formatCode>
                <c:ptCount val="1"/>
                <c:pt idx="0">
                  <c:v>937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3A-4DA4-82E3-BAC4C3F8D8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03724239"/>
        <c:axId val="1509047151"/>
      </c:barChart>
      <c:catAx>
        <c:axId val="150372423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09047151"/>
        <c:crosses val="autoZero"/>
        <c:auto val="1"/>
        <c:lblAlgn val="ctr"/>
        <c:lblOffset val="100"/>
        <c:noMultiLvlLbl val="0"/>
      </c:catAx>
      <c:valAx>
        <c:axId val="1509047151"/>
        <c:scaling>
          <c:orientation val="minMax"/>
        </c:scaling>
        <c:delete val="0"/>
        <c:axPos val="b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503724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99726-593D-467C-86EB-9E7851A9503C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62B71-FEEA-4899-A362-3A435D25E74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5921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27DD-857F-49F5-8548-FC47A6CA40D8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7118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27DD-857F-49F5-8548-FC47A6CA40D8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6366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1C51CD-FF39-4DC8-86C5-26BB9949B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A814275-F300-477D-8980-778451C370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A56FB24-0C68-4CD1-B179-A9A9FD3E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C22935E-FFC8-4A6B-8FB0-7ED319227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C066B51-D6AA-4B9B-B205-C994BF08B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395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F0205F-EA1F-4D74-A821-001B63181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361C8E7-D56C-45E9-843B-2C2AB4A92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B3CFDB7-B779-4A04-8748-225DE1AF3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CD1380-6F99-4ECE-95D4-745B84878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4D71277-B60A-4D94-B564-E9FF89CAD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054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221DE268-EC32-45D8-BE0F-65C67802BB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F4B04D9-A91F-446E-B808-1168E1DA6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3532D80-5D95-47E1-BAF2-1939B6487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41DFF82-1A38-4145-8125-3138F7C28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DB9F827-350F-416A-AFB1-1FD3C1572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2143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6E9FB-3151-44CE-8FDE-D93F65A10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BA7D5E-8EAE-442C-9309-8ED6BAC1E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237BEAB-EB96-4B12-A2D7-06F71A3CD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6315FD7-3E8A-4CC1-85F7-95FC4B718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AD264B-7A86-4748-ABDF-D98BEDBFF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58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0D0F3-774C-4DF7-A033-88489F92B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7988050-4DB1-49EF-923C-7857662C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DE6E5C0-10F7-4D8C-BCBD-28F85267E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F5B07F1-289E-4F78-9B84-7ABF9EC8C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941D5AA-EECE-4215-9262-FE058B9A4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964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B16A91-5D78-4685-9882-0001D64CD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31B23D-7A58-4860-AB30-FB2C3850D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90F65E7-4A47-433D-A088-17250DB28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FC37A59-93B5-45FD-B0A1-1283E356D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878D5ED-B50B-4440-BA51-213C4C7B1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5BC7B73-6ECD-4482-BA9C-CAA5A2FA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545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3C79B6-CC07-4C6E-B757-1031BDC93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7205BE5-9FDD-4734-BD79-A03AAD4ED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5D027A3-9101-4255-B392-4F3D43FA74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411A549E-F987-4137-97F4-617E57F704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92554368-8D8E-489F-9D8A-3802D51374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5F5A63FE-70BD-4A35-B73F-C806B588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2842EF88-958C-4F64-A7C4-FAE69EE51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4D22FD53-F6CB-43E2-8EE6-CA134866B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1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67436-093C-48BE-925C-BE805F27B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F1617439-2789-4189-9C60-EF011AEEB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78ADD39-FB7E-40BE-95B5-1BC50F120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EDF4C7A-DC34-4BED-ACC9-C1368EDD6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34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8601E602-4A52-4BA9-8590-BF5FAAFB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0757CEBF-5153-4669-AF3E-D8A5472CB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62C2D3A-972C-4293-A7D8-F924C7B20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817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B3D392-86A0-44EC-82A7-978DBB5D4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D800C4-B5E7-4445-9B01-75A7E6FEF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A4F8E5D-405F-48E9-BA89-E7843E115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126E65F-12CC-4C06-AF54-8BAD72A11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ADBA8AF-3104-4E6F-BF12-21C99054E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4ED8408-30E7-47A4-A2A5-0D8346FD6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905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250D22-20BE-4B06-BA34-0B21FD31A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BFBF75F-4560-49E6-BBC2-3ACC35A577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35174A5-E5BE-4AA5-91CA-05F25C637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27D61D1-A431-47E1-B265-E52A578F1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F646DE-1867-4E8E-A07F-462563A8E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836FCA1-7C43-433A-B8F3-4F9486D8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1514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9588FA6-B91C-4901-A98A-27BD63767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7CADF99-3950-4D70-9CFA-FD6824DC1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E523599-6229-4087-85B4-5AD695F028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3D45E-F6EF-40BA-A05A-B7F4EDC7842B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6245C17-5DBD-4FE8-93F6-5FFBF63AEE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5CAC7CC-E380-4188-B830-60AB59CB21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11E0F-09AE-491A-9B2B-10990626954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37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oksanaabramenko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package" Target="../embeddings/Microsoft_Word_Document3.docx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A87BD-7905-65CE-17A5-CE9165C3A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7711"/>
            <a:ext cx="10973737" cy="1325563"/>
          </a:xfrm>
        </p:spPr>
        <p:txBody>
          <a:bodyPr>
            <a:noAutofit/>
          </a:bodyPr>
          <a:lstStyle/>
          <a:p>
            <a:r>
              <a:rPr lang="ru-RU" sz="3600" b="1" dirty="0" err="1"/>
              <a:t>Ситуація</a:t>
            </a:r>
            <a:r>
              <a:rPr lang="ru-RU" sz="3600" b="1" dirty="0"/>
              <a:t>  на ринку </a:t>
            </a:r>
            <a:r>
              <a:rPr lang="ru-RU" sz="3600" b="1" dirty="0" err="1"/>
              <a:t>праці</a:t>
            </a:r>
            <a:r>
              <a:rPr lang="ru-RU" sz="3600" b="1" dirty="0"/>
              <a:t>, </a:t>
            </a:r>
            <a:r>
              <a:rPr lang="ru-RU" sz="3600" b="1" dirty="0" err="1"/>
              <a:t>захід</a:t>
            </a:r>
            <a:r>
              <a:rPr lang="ru-RU" sz="3600" b="1" dirty="0"/>
              <a:t> </a:t>
            </a:r>
            <a:r>
              <a:rPr lang="ru-RU" sz="3600" b="1" dirty="0" err="1"/>
              <a:t>України</a:t>
            </a:r>
            <a:r>
              <a:rPr lang="ru-RU" sz="3600" b="1" dirty="0"/>
              <a:t>, </a:t>
            </a:r>
            <a:r>
              <a:rPr lang="ru-RU" sz="3600" b="1" dirty="0" err="1"/>
              <a:t>виробництво</a:t>
            </a:r>
            <a:endParaRPr lang="ru-RU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0A7454-B18D-C028-7282-93A423A4FDE6}"/>
              </a:ext>
            </a:extLst>
          </p:cNvPr>
          <p:cNvSpPr txBox="1"/>
          <p:nvPr/>
        </p:nvSpPr>
        <p:spPr>
          <a:xfrm>
            <a:off x="8304245" y="5990253"/>
            <a:ext cx="3507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err="1"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Абраменко</a:t>
            </a:r>
            <a:r>
              <a:rPr lang="uk-UA" dirty="0"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 Оксана</a:t>
            </a:r>
          </a:p>
          <a:p>
            <a:r>
              <a:rPr lang="uk-UA" dirty="0"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Львівська консалтингова група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5C02689-4F5E-43E3-AEFF-CC55B55FB7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6362"/>
            <a:ext cx="2988165" cy="105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380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CFCFDA8-80A7-4DEE-BF8D-3D6C45204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966" y="-20662"/>
            <a:ext cx="2459034" cy="866587"/>
          </a:xfrm>
          <a:prstGeom prst="rect">
            <a:avLst/>
          </a:prstGeom>
        </p:spPr>
      </p:pic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DF490C35-A1AA-451E-AA70-1BCAB8A4D1A0}"/>
              </a:ext>
            </a:extLst>
          </p:cNvPr>
          <p:cNvSpPr/>
          <p:nvPr/>
        </p:nvSpPr>
        <p:spPr>
          <a:xfrm>
            <a:off x="122229" y="796849"/>
            <a:ext cx="11866571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spcAft>
                <a:spcPts val="0"/>
              </a:spcAft>
              <a:tabLst>
                <a:tab pos="450215" algn="l"/>
              </a:tabLst>
            </a:pPr>
            <a:r>
              <a:rPr lang="uk-UA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Компенсаційний пакет усім працівникам пропонують 90 % компаній, </a:t>
            </a:r>
          </a:p>
          <a:p>
            <a:pPr marL="228600">
              <a:spcAft>
                <a:spcPts val="0"/>
              </a:spcAft>
              <a:tabLst>
                <a:tab pos="450215" algn="l"/>
              </a:tabLst>
            </a:pPr>
            <a:r>
              <a:rPr lang="uk-UA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що на 20 % більше , ніж у 2024 році.</a:t>
            </a:r>
            <a:endParaRPr lang="uk-UA" dirty="0">
              <a:solidFill>
                <a:schemeClr val="accent1"/>
              </a:solidFill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  <a:tabLst>
                <a:tab pos="450215" algn="l"/>
              </a:tabLst>
            </a:pPr>
            <a:r>
              <a:rPr lang="uk-UA" dirty="0">
                <a:latin typeface="Roboto Slab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ea typeface="Times New Roman" panose="02020603050405020304" pitchFamily="18" charset="0"/>
                <a:cs typeface="Calibri" panose="020F0502020204030204" pitchFamily="34" charset="0"/>
              </a:rPr>
              <a:t>Основні пільги для всіх категорій працівників </a:t>
            </a: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67 %</a:t>
            </a: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 безкоштовне або ж субсидоване харчування</a:t>
            </a: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52 %</a:t>
            </a: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 курси іноземної мови</a:t>
            </a: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62 %</a:t>
            </a: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 професійне навчання </a:t>
            </a: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67 % </a:t>
            </a: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додаткову оплачувану відпустку </a:t>
            </a:r>
            <a:endParaRPr lang="uk-UA" sz="1600" dirty="0"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uk-UA" sz="1600" dirty="0"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  <a:tabLst>
                <a:tab pos="685800" algn="l"/>
              </a:tabLst>
            </a:pP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uk-UA" sz="1600" dirty="0"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Додатково для менеджерів та спеціалістів </a:t>
            </a: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65 % </a:t>
            </a:r>
            <a:r>
              <a:rPr lang="uk-UA" sz="16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надання службового авто / компенсація за використання власного</a:t>
            </a: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85 % </a:t>
            </a: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оплата</a:t>
            </a:r>
            <a:r>
              <a:rPr lang="uk-UA" sz="1600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sz="16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мобільного зв`язку </a:t>
            </a: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46 % </a:t>
            </a:r>
            <a:r>
              <a:rPr lang="uk-UA" sz="16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медичне страхування</a:t>
            </a:r>
          </a:p>
          <a:p>
            <a:pPr marL="228600" algn="just">
              <a:spcAft>
                <a:spcPts val="0"/>
              </a:spcAft>
            </a:pPr>
            <a:endParaRPr lang="uk-UA" sz="1600" dirty="0">
              <a:solidFill>
                <a:srgbClr val="000000"/>
              </a:solidFill>
              <a:ea typeface="Times New Roman" panose="02020603050405020304" pitchFamily="18" charset="0"/>
              <a:cs typeface="Book Antiqua" panose="02040602050305030304" pitchFamily="18" charset="0"/>
            </a:endParaRPr>
          </a:p>
          <a:p>
            <a:pPr marL="228600" algn="just">
              <a:tabLst>
                <a:tab pos="685800" algn="l"/>
              </a:tabLst>
            </a:pP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Близько </a:t>
            </a: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40 %</a:t>
            </a: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 пропонують своїм працівникам безвідсоткові кредити, цей показник виріс на 25 % за рік</a:t>
            </a:r>
            <a:endParaRPr lang="uk-UA" sz="1600" dirty="0"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  <a:tabLst>
                <a:tab pos="685800" algn="l"/>
              </a:tabLst>
            </a:pP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uk-UA" sz="1600" dirty="0">
              <a:ea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uk-UA" sz="16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Загальна середня вартість річного компенсаційного пакету для менеджерів та спеціалістів зросла </a:t>
            </a: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на 25 % за рік  </a:t>
            </a:r>
            <a:r>
              <a:rPr lang="uk-UA" sz="1600" dirty="0">
                <a:ea typeface="Times New Roman" panose="02020603050405020304" pitchFamily="18" charset="0"/>
                <a:cs typeface="Calibri" panose="020F0502020204030204" pitchFamily="34" charset="0"/>
              </a:rPr>
              <a:t>та становить, грн:</a:t>
            </a: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530 000  для менеджерів  </a:t>
            </a:r>
            <a:r>
              <a:rPr lang="uk-UA" sz="16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та  </a:t>
            </a: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382 000 для спеціалістів </a:t>
            </a:r>
            <a:r>
              <a:rPr lang="uk-UA" sz="16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( з врахуванням витрат на службове авто 55 %) </a:t>
            </a:r>
          </a:p>
          <a:p>
            <a:pPr marL="228600" algn="just">
              <a:spcAft>
                <a:spcPts val="0"/>
              </a:spcAft>
            </a:pPr>
            <a:r>
              <a:rPr lang="uk-UA" sz="16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110 000 для робітників</a:t>
            </a:r>
            <a:r>
              <a:rPr lang="uk-UA" sz="16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на 51 % більше, ніж в минулому році.</a:t>
            </a:r>
            <a:endParaRPr lang="uk-UA" sz="1600" dirty="0">
              <a:solidFill>
                <a:srgbClr val="000000"/>
              </a:solidFill>
              <a:ea typeface="Times New Roman" panose="02020603050405020304" pitchFamily="18" charset="0"/>
              <a:cs typeface="Book Antiqua" panose="0204060205030503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Roboto Slab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uk-UA" sz="2800" dirty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  <a:cs typeface="Book Antiqua" panose="0204060205030503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Roboto Slab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uk-UA" sz="2800" dirty="0">
              <a:solidFill>
                <a:srgbClr val="00000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  <a:cs typeface="Book Antiqua" panose="0204060205030503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536C27-EE57-4B83-89FB-05A69EC4F849}"/>
              </a:ext>
            </a:extLst>
          </p:cNvPr>
          <p:cNvSpPr txBox="1"/>
          <p:nvPr/>
        </p:nvSpPr>
        <p:spPr>
          <a:xfrm>
            <a:off x="122229" y="135774"/>
            <a:ext cx="3165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Додаткові пільги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Lato Semibold" panose="020F0502020204030203"/>
            </a:endParaRPr>
          </a:p>
        </p:txBody>
      </p:sp>
    </p:spTree>
    <p:extLst>
      <p:ext uri="{BB962C8B-B14F-4D97-AF65-F5344CB8AC3E}">
        <p14:creationId xmlns:p14="http://schemas.microsoft.com/office/powerpoint/2010/main" val="1925852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A87BD-7905-65CE-17A5-CE9165C3A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2048" y="1475543"/>
            <a:ext cx="13016753" cy="132556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err="1"/>
              <a:t>Ситуація</a:t>
            </a:r>
            <a:r>
              <a:rPr lang="ru-RU" sz="4000" b="1" dirty="0"/>
              <a:t>  на ринку </a:t>
            </a:r>
            <a:r>
              <a:rPr lang="ru-RU" sz="4000" b="1" dirty="0" err="1"/>
              <a:t>праці</a:t>
            </a:r>
            <a:r>
              <a:rPr lang="ru-RU" sz="4000" b="1" dirty="0"/>
              <a:t>, </a:t>
            </a:r>
            <a:r>
              <a:rPr lang="ru-RU" sz="4000" b="1" dirty="0" err="1"/>
              <a:t>захід</a:t>
            </a:r>
            <a:r>
              <a:rPr lang="ru-RU" sz="4000" b="1" dirty="0"/>
              <a:t> </a:t>
            </a:r>
            <a:r>
              <a:rPr lang="ru-RU" sz="4000" b="1" dirty="0" err="1"/>
              <a:t>України</a:t>
            </a:r>
            <a:r>
              <a:rPr lang="ru-RU" sz="4000" b="1" dirty="0"/>
              <a:t>, </a:t>
            </a:r>
            <a:r>
              <a:rPr lang="ru-RU" sz="4000" b="1" dirty="0" err="1"/>
              <a:t>виробництво</a:t>
            </a:r>
            <a:r>
              <a:rPr lang="ru-RU" sz="4000" b="1" dirty="0"/>
              <a:t> :                            </a:t>
            </a:r>
            <a:r>
              <a:rPr lang="ru-RU" sz="4000" b="1" dirty="0" err="1"/>
              <a:t>що</a:t>
            </a:r>
            <a:r>
              <a:rPr lang="ru-RU" sz="4000" b="1" dirty="0"/>
              <a:t> буде </a:t>
            </a:r>
            <a:r>
              <a:rPr lang="ru-RU" sz="4000" b="1" dirty="0" err="1"/>
              <a:t>далі</a:t>
            </a:r>
            <a:r>
              <a:rPr lang="ru-RU" sz="4000" b="1" dirty="0"/>
              <a:t>? </a:t>
            </a:r>
            <a:endParaRPr lang="uk-UA" sz="4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0A7454-B18D-C028-7282-93A423A4FDE6}"/>
              </a:ext>
            </a:extLst>
          </p:cNvPr>
          <p:cNvSpPr txBox="1"/>
          <p:nvPr/>
        </p:nvSpPr>
        <p:spPr>
          <a:xfrm>
            <a:off x="6096000" y="4719675"/>
            <a:ext cx="57335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err="1">
                <a:ea typeface="Lato Semibold" panose="020F0502020204030203" pitchFamily="34" charset="0"/>
                <a:cs typeface="Lato Semibold" panose="020F0502020204030203" pitchFamily="34" charset="0"/>
              </a:rPr>
              <a:t>Абраменко</a:t>
            </a:r>
            <a:r>
              <a:rPr lang="uk-UA" b="1" dirty="0">
                <a:ea typeface="Lato Semibold" panose="020F0502020204030203" pitchFamily="34" charset="0"/>
                <a:cs typeface="Lato Semibold" panose="020F0502020204030203" pitchFamily="34" charset="0"/>
              </a:rPr>
              <a:t> Оксана</a:t>
            </a:r>
          </a:p>
          <a:p>
            <a:r>
              <a:rPr lang="uk-UA" b="1" dirty="0">
                <a:ea typeface="Lato Semibold" panose="020F0502020204030203" pitchFamily="34" charset="0"/>
                <a:cs typeface="Lato Semibold" panose="020F0502020204030203" pitchFamily="34" charset="0"/>
              </a:rPr>
              <a:t>Львівська консалтингова група</a:t>
            </a:r>
            <a:endParaRPr lang="en-US" b="1" dirty="0">
              <a:ea typeface="Lato Semibold" panose="020F0502020204030203" pitchFamily="34" charset="0"/>
              <a:cs typeface="Lato Semibold" panose="020F0502020204030203" pitchFamily="34" charset="0"/>
            </a:endParaRPr>
          </a:p>
          <a:p>
            <a:r>
              <a:rPr lang="en-GB" b="1" dirty="0">
                <a:ea typeface="Lato Semibold" panose="020F0502020204030203" pitchFamily="34" charset="0"/>
                <a:cs typeface="Lato Semibold" panose="020F0502020204030203" pitchFamily="34" charset="0"/>
                <a:hlinkClick r:id="rId3"/>
              </a:rPr>
              <a:t>https://www.linkedin.com/in/oksanaabramenko/</a:t>
            </a:r>
            <a:endParaRPr lang="en-GB" b="1" dirty="0">
              <a:ea typeface="Lato Semibold" panose="020F0502020204030203" pitchFamily="34" charset="0"/>
              <a:cs typeface="Lato Semibold" panose="020F0502020204030203" pitchFamily="34" charset="0"/>
            </a:endParaRPr>
          </a:p>
          <a:p>
            <a:r>
              <a:rPr lang="en-GB" b="1" dirty="0">
                <a:ea typeface="Lato Semibold" panose="020F0502020204030203" pitchFamily="34" charset="0"/>
                <a:cs typeface="Lato Semibold" panose="020F0502020204030203" pitchFamily="34" charset="0"/>
              </a:rPr>
              <a:t>0503701316</a:t>
            </a:r>
            <a:endParaRPr lang="en-US" b="1" dirty="0">
              <a:ea typeface="Lato Semibold" panose="020F0502020204030203" pitchFamily="34" charset="0"/>
              <a:cs typeface="Lato Semibold" panose="020F0502020204030203" pitchFamily="34" charset="0"/>
            </a:endParaRPr>
          </a:p>
          <a:p>
            <a:endParaRPr lang="uk-UA" b="1" dirty="0"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F6665C4-19A9-4621-906A-E405FAF51E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6362"/>
            <a:ext cx="2988165" cy="105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84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4F6567-A041-4008-88CA-57888C6DD763}"/>
              </a:ext>
            </a:extLst>
          </p:cNvPr>
          <p:cNvSpPr txBox="1"/>
          <p:nvPr/>
        </p:nvSpPr>
        <p:spPr>
          <a:xfrm>
            <a:off x="229348" y="819662"/>
            <a:ext cx="4299382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>
                <a:solidFill>
                  <a:srgbClr val="0070C0"/>
                </a:solidFill>
              </a:rPr>
              <a:t>8 286 вакансій </a:t>
            </a:r>
            <a:r>
              <a:rPr lang="uk-UA" b="1" dirty="0">
                <a:solidFill>
                  <a:srgbClr val="0070C0"/>
                </a:solidFill>
              </a:rPr>
              <a:t>за останні 30 днів</a:t>
            </a:r>
          </a:p>
          <a:p>
            <a:endParaRPr lang="uk-UA" sz="500" b="1" dirty="0">
              <a:solidFill>
                <a:srgbClr val="0070C0"/>
              </a:solidFill>
            </a:endParaRPr>
          </a:p>
          <a:p>
            <a:r>
              <a:rPr lang="uk-UA" dirty="0">
                <a:solidFill>
                  <a:srgbClr val="0070C0"/>
                </a:solidFill>
              </a:rPr>
              <a:t> </a:t>
            </a:r>
            <a:r>
              <a:rPr lang="uk-UA" sz="1600" dirty="0"/>
              <a:t>49 %  -  без досвіду роботи, незалежно від віку</a:t>
            </a:r>
          </a:p>
          <a:p>
            <a:endParaRPr lang="uk-UA" sz="500" dirty="0"/>
          </a:p>
          <a:p>
            <a:r>
              <a:rPr lang="uk-UA" sz="1600" dirty="0"/>
              <a:t> 35 %  -  для студентів</a:t>
            </a:r>
          </a:p>
          <a:p>
            <a:endParaRPr lang="uk-UA" sz="500" dirty="0"/>
          </a:p>
          <a:p>
            <a:r>
              <a:rPr lang="uk-UA" sz="1600" dirty="0"/>
              <a:t> 14 %  -  для людей з інвалідністю</a:t>
            </a:r>
          </a:p>
          <a:p>
            <a:endParaRPr lang="uk-UA" sz="500" dirty="0"/>
          </a:p>
          <a:p>
            <a:r>
              <a:rPr lang="uk-UA" sz="1600" dirty="0"/>
              <a:t> 12 %  -  віддалена робота</a:t>
            </a:r>
          </a:p>
          <a:p>
            <a:endParaRPr lang="uk-UA" sz="500" dirty="0"/>
          </a:p>
          <a:p>
            <a:r>
              <a:rPr lang="uk-UA" sz="1600" dirty="0"/>
              <a:t>   7 %   - надається перевага ветеранам</a:t>
            </a:r>
          </a:p>
          <a:p>
            <a:endParaRPr lang="uk-UA" sz="500" dirty="0"/>
          </a:p>
          <a:p>
            <a:r>
              <a:rPr lang="uk-UA" sz="1600" dirty="0"/>
              <a:t> 20 %  -  неповна зайнятість</a:t>
            </a: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FC38F9-F4F7-495A-9AD8-9EA1C0741BC3}"/>
              </a:ext>
            </a:extLst>
          </p:cNvPr>
          <p:cNvSpPr txBox="1"/>
          <p:nvPr/>
        </p:nvSpPr>
        <p:spPr>
          <a:xfrm>
            <a:off x="203200" y="172720"/>
            <a:ext cx="5273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Ринок праці Львів та область, листопад 2025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Lato Semibold" panose="020F0502020204030203"/>
            </a:endParaRPr>
          </a:p>
        </p:txBody>
      </p:sp>
      <p:grpSp>
        <p:nvGrpSpPr>
          <p:cNvPr id="18" name="Групувати 17">
            <a:extLst>
              <a:ext uri="{FF2B5EF4-FFF2-40B4-BE49-F238E27FC236}">
                <a16:creationId xmlns:a16="http://schemas.microsoft.com/office/drawing/2014/main" id="{23E20AFA-F8EB-41FE-A9E3-C0CEE566CB04}"/>
              </a:ext>
            </a:extLst>
          </p:cNvPr>
          <p:cNvGrpSpPr/>
          <p:nvPr/>
        </p:nvGrpSpPr>
        <p:grpSpPr>
          <a:xfrm>
            <a:off x="5271247" y="503900"/>
            <a:ext cx="6623276" cy="3315065"/>
            <a:chOff x="5469161" y="724518"/>
            <a:chExt cx="6532938" cy="3124513"/>
          </a:xfrm>
        </p:grpSpPr>
        <p:graphicFrame>
          <p:nvGraphicFramePr>
            <p:cNvPr id="6" name="Діаграма 5">
              <a:extLst>
                <a:ext uri="{FF2B5EF4-FFF2-40B4-BE49-F238E27FC236}">
                  <a16:creationId xmlns:a16="http://schemas.microsoft.com/office/drawing/2014/main" id="{A5415A3D-19C8-48E1-9819-8AF3E3CEB6D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86519804"/>
                </p:ext>
              </p:extLst>
            </p:nvPr>
          </p:nvGraphicFramePr>
          <p:xfrm>
            <a:off x="5469161" y="724518"/>
            <a:ext cx="5709827" cy="312451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C31C0CF-ECD8-4548-AD54-F3545CD660BF}"/>
                </a:ext>
              </a:extLst>
            </p:cNvPr>
            <p:cNvSpPr txBox="1"/>
            <p:nvPr/>
          </p:nvSpPr>
          <p:spPr>
            <a:xfrm>
              <a:off x="9840542" y="1831940"/>
              <a:ext cx="19564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1400" dirty="0"/>
                <a:t>Сфера обслуговування </a:t>
              </a:r>
            </a:p>
          </p:txBody>
        </p:sp>
        <p:sp>
          <p:nvSpPr>
            <p:cNvPr id="9" name="Прямокутник 8">
              <a:extLst>
                <a:ext uri="{FF2B5EF4-FFF2-40B4-BE49-F238E27FC236}">
                  <a16:creationId xmlns:a16="http://schemas.microsoft.com/office/drawing/2014/main" id="{E63A9059-8440-408A-B3A4-4E5E2D69CA43}"/>
                </a:ext>
              </a:extLst>
            </p:cNvPr>
            <p:cNvSpPr/>
            <p:nvPr/>
          </p:nvSpPr>
          <p:spPr>
            <a:xfrm>
              <a:off x="8952674" y="2855198"/>
              <a:ext cx="304942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400" dirty="0"/>
                <a:t>Робочі спеціальності та  виробництво</a:t>
              </a:r>
            </a:p>
          </p:txBody>
        </p:sp>
        <p:sp>
          <p:nvSpPr>
            <p:cNvPr id="10" name="Прямокутник 9">
              <a:extLst>
                <a:ext uri="{FF2B5EF4-FFF2-40B4-BE49-F238E27FC236}">
                  <a16:creationId xmlns:a16="http://schemas.microsoft.com/office/drawing/2014/main" id="{B9DC23BE-ADDB-44CE-9969-FF6447AB9906}"/>
                </a:ext>
              </a:extLst>
            </p:cNvPr>
            <p:cNvSpPr/>
            <p:nvPr/>
          </p:nvSpPr>
          <p:spPr>
            <a:xfrm>
              <a:off x="7601277" y="1474233"/>
              <a:ext cx="162127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400" dirty="0"/>
                <a:t>Роздрібна торгівля</a:t>
              </a:r>
            </a:p>
          </p:txBody>
        </p:sp>
        <p:sp>
          <p:nvSpPr>
            <p:cNvPr id="11" name="Прямокутник 10">
              <a:extLst>
                <a:ext uri="{FF2B5EF4-FFF2-40B4-BE49-F238E27FC236}">
                  <a16:creationId xmlns:a16="http://schemas.microsoft.com/office/drawing/2014/main" id="{45812D5E-690E-41FA-8A96-B862580B9C55}"/>
                </a:ext>
              </a:extLst>
            </p:cNvPr>
            <p:cNvSpPr/>
            <p:nvPr/>
          </p:nvSpPr>
          <p:spPr>
            <a:xfrm>
              <a:off x="7797485" y="2169143"/>
              <a:ext cx="142507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400" dirty="0"/>
                <a:t>Логістика та ЗЕД</a:t>
              </a:r>
            </a:p>
          </p:txBody>
        </p:sp>
        <p:sp>
          <p:nvSpPr>
            <p:cNvPr id="12" name="Прямокутник 11">
              <a:extLst>
                <a:ext uri="{FF2B5EF4-FFF2-40B4-BE49-F238E27FC236}">
                  <a16:creationId xmlns:a16="http://schemas.microsoft.com/office/drawing/2014/main" id="{BD191DD7-028C-4BBA-94CA-5BB0ECB6FA9E}"/>
                </a:ext>
              </a:extLst>
            </p:cNvPr>
            <p:cNvSpPr/>
            <p:nvPr/>
          </p:nvSpPr>
          <p:spPr>
            <a:xfrm>
              <a:off x="8092707" y="2517995"/>
              <a:ext cx="32720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400" dirty="0" err="1"/>
                <a:t>Готельно</a:t>
              </a:r>
              <a:r>
                <a:rPr lang="uk-UA" sz="1400" dirty="0"/>
                <a:t> - ресторанний бізнес та туризм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8806D77B-52D2-4AD2-81ED-9254AD67A9C3}"/>
              </a:ext>
            </a:extLst>
          </p:cNvPr>
          <p:cNvSpPr txBox="1"/>
          <p:nvPr/>
        </p:nvSpPr>
        <p:spPr>
          <a:xfrm>
            <a:off x="205206" y="4030630"/>
            <a:ext cx="434766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>
                <a:solidFill>
                  <a:schemeClr val="accent2"/>
                </a:solidFill>
              </a:rPr>
              <a:t>23 563 резюме</a:t>
            </a:r>
            <a:r>
              <a:rPr lang="uk-UA" sz="2800" b="1" dirty="0">
                <a:solidFill>
                  <a:srgbClr val="0070C0"/>
                </a:solidFill>
              </a:rPr>
              <a:t> </a:t>
            </a:r>
            <a:r>
              <a:rPr lang="uk-UA" b="1" dirty="0">
                <a:solidFill>
                  <a:srgbClr val="0070C0"/>
                </a:solidFill>
              </a:rPr>
              <a:t>за останні 30 днів</a:t>
            </a:r>
          </a:p>
          <a:p>
            <a:endParaRPr lang="uk-UA" sz="400" b="1" dirty="0">
              <a:solidFill>
                <a:srgbClr val="0070C0"/>
              </a:solidFill>
            </a:endParaRPr>
          </a:p>
          <a:p>
            <a:r>
              <a:rPr lang="uk-UA" dirty="0">
                <a:solidFill>
                  <a:srgbClr val="0070C0"/>
                </a:solidFill>
              </a:rPr>
              <a:t> </a:t>
            </a:r>
            <a:r>
              <a:rPr lang="uk-UA" sz="1600" dirty="0"/>
              <a:t>19 % -   без досвіду роботи, незалежно від віку</a:t>
            </a:r>
          </a:p>
          <a:p>
            <a:endParaRPr lang="uk-UA" sz="500" dirty="0"/>
          </a:p>
          <a:p>
            <a:r>
              <a:rPr lang="uk-UA" sz="1600" dirty="0"/>
              <a:t>  11 %  -  студенти</a:t>
            </a:r>
          </a:p>
          <a:p>
            <a:endParaRPr lang="uk-UA" sz="500" dirty="0"/>
          </a:p>
          <a:p>
            <a:r>
              <a:rPr lang="uk-UA" sz="1600" dirty="0"/>
              <a:t>    2 %  -  людей з інвалідністю</a:t>
            </a:r>
          </a:p>
          <a:p>
            <a:endParaRPr lang="uk-UA" sz="500" dirty="0"/>
          </a:p>
          <a:p>
            <a:r>
              <a:rPr lang="uk-UA" sz="1600" dirty="0"/>
              <a:t>    2%   -  ветерани</a:t>
            </a:r>
          </a:p>
          <a:p>
            <a:endParaRPr lang="uk-UA" sz="500" dirty="0"/>
          </a:p>
          <a:p>
            <a:r>
              <a:rPr lang="uk-UA" sz="1600" dirty="0"/>
              <a:t> 30 %  -  неповна зайнятість</a:t>
            </a:r>
          </a:p>
          <a:p>
            <a:endParaRPr lang="uk-UA" sz="1600" dirty="0"/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667A343E-701E-4B6B-A300-857C8F1358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966" y="-20662"/>
            <a:ext cx="2459034" cy="86658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F37B246-6DB9-4E94-BCDA-C2F6070B13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714" y="3818965"/>
            <a:ext cx="5419882" cy="313705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670C0E2-F066-4A52-AFEC-136C23776D16}"/>
              </a:ext>
            </a:extLst>
          </p:cNvPr>
          <p:cNvSpPr txBox="1"/>
          <p:nvPr/>
        </p:nvSpPr>
        <p:spPr>
          <a:xfrm>
            <a:off x="9879590" y="4220313"/>
            <a:ext cx="225286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sz="1600" b="1" dirty="0">
              <a:solidFill>
                <a:schemeClr val="accent1"/>
              </a:solidFill>
            </a:endParaRPr>
          </a:p>
          <a:p>
            <a:pPr algn="ctr"/>
            <a:r>
              <a:rPr lang="uk-UA" sz="1600" b="1" dirty="0">
                <a:solidFill>
                  <a:schemeClr val="accent1"/>
                </a:solidFill>
              </a:rPr>
              <a:t>Робочі спеціальності та</a:t>
            </a:r>
            <a:endParaRPr lang="en-US" sz="1600" b="1" dirty="0">
              <a:solidFill>
                <a:schemeClr val="accent1"/>
              </a:solidFill>
            </a:endParaRPr>
          </a:p>
          <a:p>
            <a:pPr algn="ctr"/>
            <a:r>
              <a:rPr lang="uk-UA" sz="1600" b="1" dirty="0">
                <a:solidFill>
                  <a:schemeClr val="accent1"/>
                </a:solidFill>
              </a:rPr>
              <a:t> виробництво,</a:t>
            </a:r>
          </a:p>
          <a:p>
            <a:pPr algn="ctr"/>
            <a:r>
              <a:rPr lang="uk-UA" sz="1600" b="1" dirty="0">
                <a:solidFill>
                  <a:schemeClr val="accent1"/>
                </a:solidFill>
              </a:rPr>
              <a:t> кількість вакансій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06220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C75A29D3-9E99-40FC-A027-9FFCE5C65C4D}"/>
              </a:ext>
            </a:extLst>
          </p:cNvPr>
          <p:cNvSpPr txBox="1"/>
          <p:nvPr/>
        </p:nvSpPr>
        <p:spPr>
          <a:xfrm>
            <a:off x="51075" y="154791"/>
            <a:ext cx="59465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Результати дослідження виробничих підприємств</a:t>
            </a:r>
          </a:p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Інформація про учасників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Lato Semibold" panose="020F0502020204030203"/>
            </a:endParaRP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CFCFDA8-80A7-4DEE-BF8D-3D6C45204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966" y="-20662"/>
            <a:ext cx="2459034" cy="866587"/>
          </a:xfrm>
          <a:prstGeom prst="rect">
            <a:avLst/>
          </a:prstGeom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BFA02CBF-D135-449D-8621-3D510A29F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261" y="4230439"/>
            <a:ext cx="4973077" cy="2002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кутник 13">
            <a:extLst>
              <a:ext uri="{FF2B5EF4-FFF2-40B4-BE49-F238E27FC236}">
                <a16:creationId xmlns:a16="http://schemas.microsoft.com/office/drawing/2014/main" id="{45F994D4-D037-4404-B434-F9F400AFD3B7}"/>
              </a:ext>
            </a:extLst>
          </p:cNvPr>
          <p:cNvSpPr/>
          <p:nvPr/>
        </p:nvSpPr>
        <p:spPr>
          <a:xfrm>
            <a:off x="4522694" y="1166773"/>
            <a:ext cx="76693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accent1"/>
                </a:solidFill>
              </a:rPr>
              <a:t>21 компанія </a:t>
            </a:r>
            <a:r>
              <a:rPr lang="uk-UA" sz="1600" dirty="0"/>
              <a:t>з Львівської, Тернопільської, Івано – Франківської , Закарпатської обл.</a:t>
            </a:r>
          </a:p>
          <a:p>
            <a:pPr>
              <a:spcAft>
                <a:spcPts val="0"/>
              </a:spcAft>
            </a:pPr>
            <a:endParaRPr lang="uk-UA" sz="1600" dirty="0"/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accent1"/>
                </a:solidFill>
              </a:rPr>
              <a:t>20 000 </a:t>
            </a:r>
            <a:r>
              <a:rPr lang="uk-UA" sz="1600" dirty="0"/>
              <a:t>працівників</a:t>
            </a:r>
            <a:r>
              <a:rPr lang="ru-RU" sz="1600" dirty="0"/>
              <a:t> 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uk-UA" sz="1600" dirty="0"/>
              <a:t>25 % компаній - учасниць мають чисельність більше 1000 ,  55 %  - від </a:t>
            </a:r>
            <a:r>
              <a:rPr lang="uk-UA" sz="1600" b="1" dirty="0">
                <a:solidFill>
                  <a:schemeClr val="accent1"/>
                </a:solidFill>
              </a:rPr>
              <a:t>100 до 500</a:t>
            </a:r>
          </a:p>
          <a:p>
            <a:endParaRPr lang="uk-UA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accent1"/>
                </a:solidFill>
              </a:rPr>
              <a:t>90 %</a:t>
            </a:r>
            <a:r>
              <a:rPr lang="uk-UA" sz="1600" dirty="0"/>
              <a:t> - іноземні інвестиції</a:t>
            </a:r>
          </a:p>
          <a:p>
            <a:endParaRPr lang="uk-UA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accent1"/>
                </a:solidFill>
              </a:rPr>
              <a:t>45 посад</a:t>
            </a:r>
            <a:r>
              <a:rPr lang="uk-UA" sz="1600" dirty="0"/>
              <a:t>, згрупованих в 9 </a:t>
            </a:r>
            <a:r>
              <a:rPr lang="en-US" sz="1600" dirty="0"/>
              <a:t>“</a:t>
            </a:r>
            <a:r>
              <a:rPr lang="uk-UA" sz="1600" dirty="0"/>
              <a:t>сімей</a:t>
            </a:r>
            <a:r>
              <a:rPr lang="en-US" sz="1600" dirty="0"/>
              <a:t>”</a:t>
            </a:r>
            <a:endParaRPr lang="uk-UA" sz="1600" dirty="0"/>
          </a:p>
          <a:p>
            <a:endParaRPr lang="uk-UA" dirty="0"/>
          </a:p>
          <a:p>
            <a:r>
              <a:rPr lang="uk-UA" dirty="0"/>
              <a:t> </a:t>
            </a:r>
          </a:p>
        </p:txBody>
      </p:sp>
      <p:pic>
        <p:nvPicPr>
          <p:cNvPr id="1026" name="Picture 2" descr="kolo">
            <a:extLst>
              <a:ext uri="{FF2B5EF4-FFF2-40B4-BE49-F238E27FC236}">
                <a16:creationId xmlns:a16="http://schemas.microsoft.com/office/drawing/2014/main" id="{0158638F-489E-42C4-BFA3-FE2E8E53D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16" y="1064630"/>
            <a:ext cx="2801470" cy="2866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napys1">
            <a:extLst>
              <a:ext uri="{FF2B5EF4-FFF2-40B4-BE49-F238E27FC236}">
                <a16:creationId xmlns:a16="http://schemas.microsoft.com/office/drawing/2014/main" id="{83B74FE8-7BA5-4BE6-BDB5-B2C67403B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195031"/>
            <a:ext cx="5215282" cy="1542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5073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C75A29D3-9E99-40FC-A027-9FFCE5C65C4D}"/>
              </a:ext>
            </a:extLst>
          </p:cNvPr>
          <p:cNvSpPr txBox="1"/>
          <p:nvPr/>
        </p:nvSpPr>
        <p:spPr>
          <a:xfrm>
            <a:off x="203200" y="172720"/>
            <a:ext cx="7362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Плани компаній по чисельності персоналу до квітня 2026 року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Lato Semibold" panose="020F0502020204030203"/>
            </a:endParaRP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CFCFDA8-80A7-4DEE-BF8D-3D6C45204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966" y="-20662"/>
            <a:ext cx="2459034" cy="866587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5B27F3E-D28B-473E-A560-3954CD168E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1" y="1682683"/>
            <a:ext cx="8400107" cy="3492633"/>
          </a:xfrm>
          <a:prstGeom prst="rect">
            <a:avLst/>
          </a:prstGeom>
        </p:spPr>
      </p:pic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75ACF92E-CB1E-46A5-9417-63BA77C61E33}"/>
              </a:ext>
            </a:extLst>
          </p:cNvPr>
          <p:cNvSpPr/>
          <p:nvPr/>
        </p:nvSpPr>
        <p:spPr>
          <a:xfrm>
            <a:off x="8853629" y="1682683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b="1" dirty="0">
                <a:solidFill>
                  <a:schemeClr val="accent1"/>
                </a:solidFill>
              </a:rPr>
              <a:t>72 %  </a:t>
            </a:r>
          </a:p>
          <a:p>
            <a:r>
              <a:rPr lang="uk-UA" sz="1600" dirty="0"/>
              <a:t>автомобільна галузь та електроніка</a:t>
            </a:r>
          </a:p>
          <a:p>
            <a:r>
              <a:rPr lang="uk-UA" sz="1600" b="1" dirty="0">
                <a:solidFill>
                  <a:schemeClr val="accent1"/>
                </a:solidFill>
              </a:rPr>
              <a:t>50 % </a:t>
            </a:r>
          </a:p>
          <a:p>
            <a:r>
              <a:rPr lang="uk-UA" sz="1600" dirty="0"/>
              <a:t>деревообробка та виробництво</a:t>
            </a:r>
          </a:p>
          <a:p>
            <a:r>
              <a:rPr lang="uk-UA" sz="1600" dirty="0"/>
              <a:t> виробів з пластику</a:t>
            </a: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E3439F19-1869-42E4-BF9C-37274C1157AD}"/>
              </a:ext>
            </a:extLst>
          </p:cNvPr>
          <p:cNvSpPr/>
          <p:nvPr/>
        </p:nvSpPr>
        <p:spPr>
          <a:xfrm>
            <a:off x="8853629" y="3305905"/>
            <a:ext cx="375054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/>
          </a:p>
          <a:p>
            <a:endParaRPr lang="uk-UA" dirty="0"/>
          </a:p>
          <a:p>
            <a:r>
              <a:rPr lang="uk-UA" sz="1600" b="1" dirty="0">
                <a:solidFill>
                  <a:schemeClr val="accent1"/>
                </a:solidFill>
              </a:rPr>
              <a:t>80 %</a:t>
            </a:r>
          </a:p>
          <a:p>
            <a:r>
              <a:rPr lang="uk-UA" sz="1600" dirty="0"/>
              <a:t>швейна та меблева галузь </a:t>
            </a:r>
          </a:p>
          <a:p>
            <a:r>
              <a:rPr lang="uk-UA" sz="1600" b="1" dirty="0">
                <a:solidFill>
                  <a:schemeClr val="accent1"/>
                </a:solidFill>
              </a:rPr>
              <a:t>67 % </a:t>
            </a:r>
          </a:p>
          <a:p>
            <a:r>
              <a:rPr lang="uk-UA" sz="1600" dirty="0"/>
              <a:t>металообробка та сфера пакування</a:t>
            </a:r>
          </a:p>
          <a:p>
            <a:r>
              <a:rPr lang="uk-UA" sz="1600" b="1" dirty="0">
                <a:solidFill>
                  <a:schemeClr val="accent1"/>
                </a:solidFill>
              </a:rPr>
              <a:t>14 % </a:t>
            </a:r>
          </a:p>
          <a:p>
            <a:r>
              <a:rPr lang="uk-UA" sz="1600" dirty="0"/>
              <a:t>автомобільна галузь</a:t>
            </a:r>
          </a:p>
          <a:p>
            <a:endParaRPr lang="uk-UA" dirty="0"/>
          </a:p>
          <a:p>
            <a:r>
              <a:rPr lang="uk-UA" dirty="0"/>
              <a:t> </a:t>
            </a:r>
          </a:p>
          <a:p>
            <a:endParaRPr lang="uk-UA" dirty="0"/>
          </a:p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11951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C75A29D3-9E99-40FC-A027-9FFCE5C65C4D}"/>
              </a:ext>
            </a:extLst>
          </p:cNvPr>
          <p:cNvSpPr txBox="1"/>
          <p:nvPr/>
        </p:nvSpPr>
        <p:spPr>
          <a:xfrm>
            <a:off x="203200" y="172720"/>
            <a:ext cx="4819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Зміни в оплаті праці до квітня 2026 року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Lato Semibold" panose="020F0502020204030203"/>
            </a:endParaRP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CFCFDA8-80A7-4DEE-BF8D-3D6C45204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966" y="-20662"/>
            <a:ext cx="2459034" cy="866587"/>
          </a:xfrm>
          <a:prstGeom prst="rect">
            <a:avLst/>
          </a:prstGeom>
        </p:spPr>
      </p:pic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82743601-26A6-480B-AF12-BB6E6EB233D3}"/>
              </a:ext>
            </a:extLst>
          </p:cNvPr>
          <p:cNvSpPr/>
          <p:nvPr/>
        </p:nvSpPr>
        <p:spPr>
          <a:xfrm>
            <a:off x="100784" y="1017036"/>
            <a:ext cx="803645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0"/>
              </a:spcAft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r>
              <a:rPr lang="uk-UA" sz="1600" b="1" dirty="0">
                <a:solidFill>
                  <a:schemeClr val="accent1"/>
                </a:solidFill>
              </a:rPr>
              <a:t>51 % </a:t>
            </a:r>
            <a:r>
              <a:rPr lang="uk-UA" sz="1600" dirty="0"/>
              <a:t>планово переглядають зарплату один раз на рік </a:t>
            </a:r>
          </a:p>
          <a:p>
            <a:pPr marL="285750" lvl="0" indent="-285750">
              <a:spcAft>
                <a:spcPts val="0"/>
              </a:spcAft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endParaRPr lang="uk-UA" sz="1600" dirty="0"/>
          </a:p>
          <a:p>
            <a:pPr marL="285750" lvl="0" indent="-285750">
              <a:spcAft>
                <a:spcPts val="0"/>
              </a:spcAft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r>
              <a:rPr lang="uk-UA" sz="1600" b="1" dirty="0">
                <a:solidFill>
                  <a:schemeClr val="accent1"/>
                </a:solidFill>
              </a:rPr>
              <a:t>24 % </a:t>
            </a:r>
            <a:r>
              <a:rPr lang="uk-UA" sz="1600" dirty="0"/>
              <a:t>здійснюють додатковий точковий перегляд декілька разів на рік</a:t>
            </a:r>
          </a:p>
          <a:p>
            <a:pPr marL="285750" lvl="0" indent="-285750">
              <a:spcAft>
                <a:spcPts val="0"/>
              </a:spcAft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endParaRPr lang="uk-UA" sz="1600" dirty="0"/>
          </a:p>
          <a:p>
            <a:pPr marL="285750" lvl="0" indent="-285750">
              <a:spcAft>
                <a:spcPts val="0"/>
              </a:spcAft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r>
              <a:rPr lang="uk-UA" sz="1600" b="1" dirty="0">
                <a:solidFill>
                  <a:schemeClr val="accent1"/>
                </a:solidFill>
              </a:rPr>
              <a:t>70 % </a:t>
            </a:r>
            <a:r>
              <a:rPr lang="uk-UA" sz="1600" dirty="0"/>
              <a:t>мають запланований перегляд на січень – лютий, а </a:t>
            </a:r>
            <a:r>
              <a:rPr lang="uk-UA" sz="1600" b="1" dirty="0">
                <a:solidFill>
                  <a:schemeClr val="accent1"/>
                </a:solidFill>
              </a:rPr>
              <a:t>30 % </a:t>
            </a:r>
            <a:r>
              <a:rPr lang="uk-UA" sz="1600" dirty="0"/>
              <a:t>- на квітень</a:t>
            </a:r>
          </a:p>
          <a:p>
            <a:pPr marL="285750" lvl="0" indent="-285750">
              <a:spcAft>
                <a:spcPts val="0"/>
              </a:spcAft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endParaRPr lang="uk-UA" sz="1600" dirty="0"/>
          </a:p>
          <a:p>
            <a:pPr marL="285750" indent="-285750"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r>
              <a:rPr lang="uk-UA" sz="1600" dirty="0">
                <a:cs typeface="Calibri" panose="020F0502020204030204" pitchFamily="34" charset="0"/>
              </a:rPr>
              <a:t>Сповільнення зростання базових зарплат на </a:t>
            </a:r>
            <a:r>
              <a:rPr lang="uk-UA" sz="1600" b="1" dirty="0">
                <a:solidFill>
                  <a:schemeClr val="accent1"/>
                </a:solidFill>
                <a:cs typeface="Calibri" panose="020F0502020204030204" pitchFamily="34" charset="0"/>
              </a:rPr>
              <a:t>2,5 % - 4 %  = рівність для всіх категорій</a:t>
            </a:r>
          </a:p>
          <a:p>
            <a:pPr marL="285750" indent="-285750"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endParaRPr lang="uk-UA" sz="1600" b="1" dirty="0">
              <a:solidFill>
                <a:schemeClr val="accent1"/>
              </a:solidFill>
              <a:cs typeface="Calibri" panose="020F0502020204030204" pitchFamily="34" charset="0"/>
            </a:endParaRPr>
          </a:p>
          <a:p>
            <a:pPr marL="285750" indent="-285750"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r>
              <a:rPr lang="uk-UA" sz="1600" dirty="0">
                <a:cs typeface="Calibri" panose="020F0502020204030204" pitchFamily="34" charset="0"/>
              </a:rPr>
              <a:t>Мінімальне заплановане зростання </a:t>
            </a:r>
            <a:r>
              <a:rPr lang="uk-UA" sz="1600" b="1" dirty="0">
                <a:solidFill>
                  <a:schemeClr val="accent1"/>
                </a:solidFill>
                <a:cs typeface="Calibri" panose="020F0502020204030204" pitchFamily="34" charset="0"/>
              </a:rPr>
              <a:t>6 % - 8 % </a:t>
            </a:r>
            <a:r>
              <a:rPr lang="en-US" sz="1600" b="1" dirty="0">
                <a:cs typeface="Calibri" panose="020F0502020204030204" pitchFamily="34" charset="0"/>
              </a:rPr>
              <a:t>/</a:t>
            </a:r>
            <a:r>
              <a:rPr lang="uk-UA" sz="1600" b="1" dirty="0">
                <a:solidFill>
                  <a:schemeClr val="accent1"/>
                </a:solidFill>
                <a:cs typeface="Calibri" panose="020F0502020204030204" pitchFamily="34" charset="0"/>
              </a:rPr>
              <a:t> </a:t>
            </a:r>
            <a:r>
              <a:rPr lang="uk-UA" sz="1600" dirty="0">
                <a:cs typeface="Calibri" panose="020F0502020204030204" pitchFamily="34" charset="0"/>
              </a:rPr>
              <a:t>Максимальне заплановане </a:t>
            </a:r>
            <a:r>
              <a:rPr lang="uk-UA" sz="1600" b="1" dirty="0">
                <a:solidFill>
                  <a:schemeClr val="accent1"/>
                </a:solidFill>
                <a:cs typeface="Calibri" panose="020F0502020204030204" pitchFamily="34" charset="0"/>
              </a:rPr>
              <a:t>15 %</a:t>
            </a:r>
          </a:p>
          <a:p>
            <a:pPr marL="285750" indent="-285750"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endParaRPr lang="uk-UA" sz="1600" b="1" dirty="0">
              <a:solidFill>
                <a:schemeClr val="accent1"/>
              </a:solidFill>
              <a:cs typeface="Calibri" panose="020F0502020204030204" pitchFamily="34" charset="0"/>
            </a:endParaRPr>
          </a:p>
          <a:p>
            <a:pPr marL="285750" indent="-285750"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r>
              <a:rPr lang="uk-UA" sz="1600" b="1" dirty="0">
                <a:solidFill>
                  <a:schemeClr val="accent1"/>
                </a:solidFill>
                <a:cs typeface="Calibri" panose="020F0502020204030204" pitchFamily="34" charset="0"/>
              </a:rPr>
              <a:t>Середнє заплановане зростання оплати праці </a:t>
            </a:r>
          </a:p>
          <a:p>
            <a:pPr>
              <a:buClr>
                <a:schemeClr val="accent1"/>
              </a:buClr>
              <a:buSzPts val="1200"/>
            </a:pPr>
            <a:r>
              <a:rPr lang="uk-UA" sz="1600" b="1" dirty="0">
                <a:solidFill>
                  <a:schemeClr val="accent1"/>
                </a:solidFill>
                <a:cs typeface="Calibri" panose="020F0502020204030204" pitchFamily="34" charset="0"/>
              </a:rPr>
              <a:t>      </a:t>
            </a:r>
          </a:p>
          <a:p>
            <a:pPr>
              <a:buClr>
                <a:schemeClr val="accent1"/>
              </a:buClr>
              <a:buSzPts val="1200"/>
            </a:pPr>
            <a:r>
              <a:rPr lang="uk-UA" sz="1600" b="1" dirty="0">
                <a:solidFill>
                  <a:schemeClr val="accent1"/>
                </a:solidFill>
                <a:cs typeface="Calibri" panose="020F0502020204030204" pitchFamily="34" charset="0"/>
              </a:rPr>
              <a:t>      10,5 %  </a:t>
            </a:r>
            <a:r>
              <a:rPr lang="uk-UA" sz="1600" dirty="0">
                <a:cs typeface="Calibri" panose="020F0502020204030204" pitchFamily="34" charset="0"/>
              </a:rPr>
              <a:t>для менеджерів та спеціалістів</a:t>
            </a:r>
            <a:r>
              <a:rPr lang="uk-UA" sz="1600" b="1" dirty="0">
                <a:cs typeface="Calibri" panose="020F0502020204030204" pitchFamily="34" charset="0"/>
              </a:rPr>
              <a:t> </a:t>
            </a:r>
          </a:p>
          <a:p>
            <a:pPr>
              <a:buClr>
                <a:schemeClr val="accent1"/>
              </a:buClr>
              <a:buSzPts val="1200"/>
            </a:pPr>
            <a:r>
              <a:rPr lang="uk-UA" sz="1600" b="1" dirty="0">
                <a:solidFill>
                  <a:schemeClr val="accent1"/>
                </a:solidFill>
                <a:cs typeface="Calibri" panose="020F0502020204030204" pitchFamily="34" charset="0"/>
              </a:rPr>
              <a:t>      12,5 %  </a:t>
            </a:r>
            <a:r>
              <a:rPr lang="uk-UA" sz="1600" dirty="0">
                <a:cs typeface="Calibri" panose="020F0502020204030204" pitchFamily="34" charset="0"/>
              </a:rPr>
              <a:t>для робітників</a:t>
            </a:r>
          </a:p>
          <a:p>
            <a:pPr marL="285750" lvl="0" indent="-285750">
              <a:spcAft>
                <a:spcPts val="0"/>
              </a:spcAft>
              <a:buClr>
                <a:schemeClr val="accent1"/>
              </a:buClr>
              <a:buSzPts val="1200"/>
              <a:buFont typeface="Wingdings" panose="05000000000000000000" pitchFamily="2" charset="2"/>
              <a:buChar char="§"/>
            </a:pPr>
            <a:endParaRPr lang="uk-UA" sz="1600" dirty="0"/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EEC55D2B-8BD4-41D3-982A-453A886E930F}"/>
              </a:ext>
            </a:extLst>
          </p:cNvPr>
          <p:cNvSpPr/>
          <p:nvPr/>
        </p:nvSpPr>
        <p:spPr>
          <a:xfrm>
            <a:off x="5717309" y="3798455"/>
            <a:ext cx="665833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chemeClr val="accent1"/>
                </a:solidFill>
              </a:rPr>
              <a:t>Підстави</a:t>
            </a:r>
            <a:r>
              <a:rPr lang="ru-RU" sz="1600" b="1" dirty="0">
                <a:solidFill>
                  <a:schemeClr val="accent1"/>
                </a:solidFill>
              </a:rPr>
              <a:t> для перегляду оплати </a:t>
            </a:r>
            <a:r>
              <a:rPr lang="ru-RU" sz="1600" b="1" dirty="0" err="1">
                <a:solidFill>
                  <a:schemeClr val="accent1"/>
                </a:solidFill>
              </a:rPr>
              <a:t>праці</a:t>
            </a:r>
            <a:endParaRPr lang="ru-RU" sz="1600" b="1" dirty="0">
              <a:solidFill>
                <a:schemeClr val="accent1"/>
              </a:solidFill>
            </a:endParaRPr>
          </a:p>
          <a:p>
            <a:endParaRPr lang="ru-RU" dirty="0"/>
          </a:p>
          <a:p>
            <a:r>
              <a:rPr lang="ru-RU" sz="1600" dirty="0"/>
              <a:t>80 % – </a:t>
            </a:r>
            <a:r>
              <a:rPr lang="ru-RU" sz="1600" dirty="0" err="1"/>
              <a:t>утримання</a:t>
            </a:r>
            <a:r>
              <a:rPr lang="ru-RU" sz="1600" dirty="0"/>
              <a:t> </a:t>
            </a:r>
            <a:r>
              <a:rPr lang="ru-RU" sz="1600" dirty="0" err="1"/>
              <a:t>існуючих</a:t>
            </a:r>
            <a:r>
              <a:rPr lang="ru-RU" sz="1600" dirty="0"/>
              <a:t> </a:t>
            </a:r>
            <a:r>
              <a:rPr lang="ru-RU" sz="1600" dirty="0" err="1"/>
              <a:t>працівників</a:t>
            </a:r>
            <a:endParaRPr lang="ru-RU" sz="1600" dirty="0"/>
          </a:p>
          <a:p>
            <a:r>
              <a:rPr lang="ru-RU" sz="1600" dirty="0"/>
              <a:t>  </a:t>
            </a:r>
          </a:p>
          <a:p>
            <a:r>
              <a:rPr lang="ru-RU" sz="1600" dirty="0"/>
              <a:t>60 % – </a:t>
            </a:r>
            <a:r>
              <a:rPr lang="ru-RU" sz="1600" dirty="0" err="1"/>
              <a:t>рівень</a:t>
            </a:r>
            <a:r>
              <a:rPr lang="ru-RU" sz="1600" dirty="0"/>
              <a:t> </a:t>
            </a:r>
            <a:r>
              <a:rPr lang="ru-RU" sz="1600" dirty="0" err="1"/>
              <a:t>інфляції</a:t>
            </a:r>
            <a:r>
              <a:rPr lang="ru-RU" sz="1600" dirty="0"/>
              <a:t> та </a:t>
            </a:r>
            <a:r>
              <a:rPr lang="ru-RU" sz="1600" dirty="0" err="1"/>
              <a:t>поведінка</a:t>
            </a:r>
            <a:r>
              <a:rPr lang="ru-RU" sz="1600" dirty="0"/>
              <a:t> </a:t>
            </a:r>
            <a:r>
              <a:rPr lang="ru-RU" sz="1600" dirty="0" err="1"/>
              <a:t>конкурентів</a:t>
            </a:r>
            <a:r>
              <a:rPr lang="ru-RU" sz="1600" dirty="0"/>
              <a:t>  у </a:t>
            </a:r>
            <a:r>
              <a:rPr lang="ru-RU" sz="1600" dirty="0" err="1"/>
              <a:t>в.ч.суміжніх</a:t>
            </a:r>
            <a:r>
              <a:rPr lang="ru-RU" sz="1600" dirty="0"/>
              <a:t> </a:t>
            </a:r>
            <a:r>
              <a:rPr lang="ru-RU" sz="1600" dirty="0" err="1"/>
              <a:t>галузей</a:t>
            </a:r>
            <a:endParaRPr lang="ru-RU" sz="1600" dirty="0"/>
          </a:p>
          <a:p>
            <a:r>
              <a:rPr lang="ru-RU" sz="1600" dirty="0"/>
              <a:t>  </a:t>
            </a:r>
          </a:p>
          <a:p>
            <a:r>
              <a:rPr lang="ru-RU" sz="1600" dirty="0"/>
              <a:t>50 % – </a:t>
            </a:r>
            <a:r>
              <a:rPr lang="ru-RU" sz="1600" dirty="0" err="1"/>
              <a:t>результати</a:t>
            </a:r>
            <a:r>
              <a:rPr lang="ru-RU" sz="1600" dirty="0"/>
              <a:t> та </a:t>
            </a:r>
            <a:r>
              <a:rPr lang="ru-RU" sz="1600" dirty="0" err="1"/>
              <a:t>досягнення</a:t>
            </a:r>
            <a:r>
              <a:rPr lang="ru-RU" sz="1600" dirty="0"/>
              <a:t> конкретного  </a:t>
            </a:r>
            <a:r>
              <a:rPr lang="ru-RU" sz="1600" dirty="0" err="1"/>
              <a:t>працівника</a:t>
            </a:r>
            <a:endParaRPr lang="ru-RU" sz="1600" dirty="0"/>
          </a:p>
          <a:p>
            <a:endParaRPr lang="ru-RU" sz="1600" dirty="0"/>
          </a:p>
          <a:p>
            <a:r>
              <a:rPr lang="ru-RU" sz="1600" dirty="0"/>
              <a:t>30 % – </a:t>
            </a:r>
            <a:r>
              <a:rPr lang="ru-RU" sz="1600" dirty="0" err="1"/>
              <a:t>нестача</a:t>
            </a:r>
            <a:r>
              <a:rPr lang="ru-RU" sz="1600" dirty="0"/>
              <a:t> </a:t>
            </a:r>
            <a:r>
              <a:rPr lang="ru-RU" sz="1600" dirty="0" err="1"/>
              <a:t>кандидатів</a:t>
            </a:r>
            <a:r>
              <a:rPr lang="ru-RU" sz="1600" dirty="0"/>
              <a:t> на ринку та </a:t>
            </a:r>
            <a:r>
              <a:rPr lang="ru-RU" sz="1600" dirty="0" err="1"/>
              <a:t>міграція</a:t>
            </a:r>
            <a:r>
              <a:rPr lang="ru-RU" sz="1600" dirty="0"/>
              <a:t> за </a:t>
            </a:r>
            <a:r>
              <a:rPr lang="ru-RU" sz="1600" dirty="0" err="1"/>
              <a:t>межі</a:t>
            </a:r>
            <a:r>
              <a:rPr lang="ru-RU" sz="1600" dirty="0"/>
              <a:t> </a:t>
            </a:r>
            <a:r>
              <a:rPr lang="ru-RU" sz="1600" dirty="0" err="1"/>
              <a:t>країни</a:t>
            </a:r>
            <a:endParaRPr lang="ru-RU" sz="1600" dirty="0"/>
          </a:p>
          <a:p>
            <a:endParaRPr lang="ru-RU" sz="1600" dirty="0"/>
          </a:p>
          <a:p>
            <a:r>
              <a:rPr lang="ru-RU" sz="1600" dirty="0"/>
              <a:t>26 % – </a:t>
            </a:r>
            <a:r>
              <a:rPr lang="ru-RU" sz="1600" dirty="0" err="1"/>
              <a:t>економічне</a:t>
            </a:r>
            <a:r>
              <a:rPr lang="ru-RU" sz="1600" dirty="0"/>
              <a:t> </a:t>
            </a:r>
            <a:r>
              <a:rPr lang="ru-RU" sz="1600" dirty="0" err="1"/>
              <a:t>бронювання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00042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C75A29D3-9E99-40FC-A027-9FFCE5C65C4D}"/>
              </a:ext>
            </a:extLst>
          </p:cNvPr>
          <p:cNvSpPr txBox="1"/>
          <p:nvPr/>
        </p:nvSpPr>
        <p:spPr>
          <a:xfrm>
            <a:off x="203200" y="172720"/>
            <a:ext cx="2463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Рівень оплати праці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Lato Semibold" panose="020F0502020204030203"/>
            </a:endParaRP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CFCFDA8-80A7-4DEE-BF8D-3D6C45204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966" y="-20662"/>
            <a:ext cx="2459034" cy="866587"/>
          </a:xfrm>
          <a:prstGeom prst="rect">
            <a:avLst/>
          </a:prstGeom>
        </p:spPr>
      </p:pic>
      <p:sp>
        <p:nvSpPr>
          <p:cNvPr id="18" name="Прямокутник 17">
            <a:extLst>
              <a:ext uri="{FF2B5EF4-FFF2-40B4-BE49-F238E27FC236}">
                <a16:creationId xmlns:a16="http://schemas.microsoft.com/office/drawing/2014/main" id="{261F2204-42A6-488E-822C-F064D3572D22}"/>
              </a:ext>
            </a:extLst>
          </p:cNvPr>
          <p:cNvSpPr/>
          <p:nvPr/>
        </p:nvSpPr>
        <p:spPr>
          <a:xfrm>
            <a:off x="6755987" y="1396249"/>
            <a:ext cx="4420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accent1"/>
                </a:solidFill>
              </a:rPr>
              <a:t>     % зростання зарплати за 2025 рік</a:t>
            </a:r>
          </a:p>
        </p:txBody>
      </p:sp>
      <p:sp>
        <p:nvSpPr>
          <p:cNvPr id="19" name="Прямокутник 18">
            <a:extLst>
              <a:ext uri="{FF2B5EF4-FFF2-40B4-BE49-F238E27FC236}">
                <a16:creationId xmlns:a16="http://schemas.microsoft.com/office/drawing/2014/main" id="{2DD57DE6-A145-4F10-81A6-C2959F820330}"/>
              </a:ext>
            </a:extLst>
          </p:cNvPr>
          <p:cNvSpPr/>
          <p:nvPr/>
        </p:nvSpPr>
        <p:spPr>
          <a:xfrm>
            <a:off x="105736" y="2091738"/>
            <a:ext cx="676162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chemeClr val="accent1"/>
                </a:solidFill>
              </a:rPr>
              <a:t>Складальник</a:t>
            </a:r>
            <a:r>
              <a:rPr lang="en-US" sz="1600" b="1" dirty="0">
                <a:solidFill>
                  <a:schemeClr val="accent1"/>
                </a:solidFill>
              </a:rPr>
              <a:t> / </a:t>
            </a:r>
            <a:r>
              <a:rPr lang="en-US" sz="1600" b="1" dirty="0" err="1">
                <a:solidFill>
                  <a:schemeClr val="accent1"/>
                </a:solidFill>
              </a:rPr>
              <a:t>оператор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на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лінії</a:t>
            </a:r>
            <a:r>
              <a:rPr lang="en-US" sz="1600" dirty="0"/>
              <a:t>	</a:t>
            </a:r>
            <a:r>
              <a:rPr lang="uk-UA" sz="1600" dirty="0"/>
              <a:t>             23 633 - 26 541 грн.</a:t>
            </a:r>
          </a:p>
          <a:p>
            <a:endParaRPr lang="en-US" sz="1600" dirty="0"/>
          </a:p>
          <a:p>
            <a:r>
              <a:rPr lang="en-US" sz="1600" b="1" dirty="0" err="1">
                <a:solidFill>
                  <a:schemeClr val="accent1"/>
                </a:solidFill>
              </a:rPr>
              <a:t>Механік</a:t>
            </a:r>
            <a:r>
              <a:rPr lang="en-US" sz="1600" dirty="0"/>
              <a:t>			</a:t>
            </a:r>
            <a:r>
              <a:rPr lang="uk-UA" sz="1600" dirty="0"/>
              <a:t>                                 28 951 - 33 680 грн.</a:t>
            </a:r>
            <a:endParaRPr lang="en-US" sz="1600" dirty="0"/>
          </a:p>
          <a:p>
            <a:endParaRPr lang="en-US" sz="1600" dirty="0"/>
          </a:p>
          <a:p>
            <a:r>
              <a:rPr lang="en-US" sz="1600" b="1" dirty="0" err="1">
                <a:solidFill>
                  <a:schemeClr val="accent1"/>
                </a:solidFill>
              </a:rPr>
              <a:t>Бухгалтер</a:t>
            </a:r>
            <a:r>
              <a:rPr lang="en-US" sz="1600" b="1" dirty="0">
                <a:solidFill>
                  <a:schemeClr val="accent1"/>
                </a:solidFill>
              </a:rPr>
              <a:t>	</a:t>
            </a:r>
            <a:r>
              <a:rPr lang="en-US" sz="1600" dirty="0"/>
              <a:t>		</a:t>
            </a:r>
            <a:r>
              <a:rPr lang="uk-UA" sz="1600" dirty="0"/>
              <a:t>                                 38 650 - 41 671 грн.</a:t>
            </a:r>
            <a:endParaRPr lang="en-US" sz="1600" b="1" dirty="0">
              <a:solidFill>
                <a:schemeClr val="accent2"/>
              </a:solidFill>
            </a:endParaRPr>
          </a:p>
          <a:p>
            <a:endParaRPr lang="en-US" sz="1600" dirty="0"/>
          </a:p>
          <a:p>
            <a:r>
              <a:rPr lang="en-US" sz="1600" b="1" dirty="0" err="1">
                <a:solidFill>
                  <a:schemeClr val="accent1"/>
                </a:solidFill>
              </a:rPr>
              <a:t>Інженер</a:t>
            </a:r>
            <a:r>
              <a:rPr lang="en-US" sz="1600" b="1" dirty="0">
                <a:solidFill>
                  <a:schemeClr val="accent1"/>
                </a:solidFill>
              </a:rPr>
              <a:t> – </a:t>
            </a:r>
            <a:r>
              <a:rPr lang="en-US" sz="1600" b="1" dirty="0" err="1">
                <a:solidFill>
                  <a:schemeClr val="accent1"/>
                </a:solidFill>
              </a:rPr>
              <a:t>технолог</a:t>
            </a:r>
            <a:r>
              <a:rPr lang="uk-UA" sz="1600" b="1" dirty="0">
                <a:solidFill>
                  <a:schemeClr val="accent1"/>
                </a:solidFill>
              </a:rPr>
              <a:t>    </a:t>
            </a:r>
            <a:r>
              <a:rPr lang="uk-UA" sz="1600" dirty="0"/>
              <a:t>                                                   38 172 - 40 060 грн</a:t>
            </a:r>
            <a:endParaRPr lang="en-US" sz="1600" dirty="0"/>
          </a:p>
          <a:p>
            <a:endParaRPr lang="en-US" sz="1600" dirty="0"/>
          </a:p>
          <a:p>
            <a:r>
              <a:rPr lang="en-US" sz="1600" b="1" dirty="0" err="1">
                <a:solidFill>
                  <a:schemeClr val="accent1"/>
                </a:solidFill>
              </a:rPr>
              <a:t>Менеджер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b="1" dirty="0" err="1">
                <a:solidFill>
                  <a:schemeClr val="accent1"/>
                </a:solidFill>
              </a:rPr>
              <a:t>виробництва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en-US" sz="1600" dirty="0"/>
              <a:t>	</a:t>
            </a:r>
            <a:r>
              <a:rPr lang="uk-UA" sz="1600" dirty="0"/>
              <a:t>                                 71 869 - 74 589 грн</a:t>
            </a:r>
            <a:r>
              <a:rPr lang="uk-UA" sz="1600" b="1" dirty="0">
                <a:solidFill>
                  <a:schemeClr val="accent1"/>
                </a:solidFill>
              </a:rPr>
              <a:t>       </a:t>
            </a:r>
          </a:p>
          <a:p>
            <a:endParaRPr lang="uk-UA" sz="1200" dirty="0"/>
          </a:p>
          <a:p>
            <a:r>
              <a:rPr lang="uk-UA" sz="1200" dirty="0"/>
              <a:t>* досвід роботи від 3 років</a:t>
            </a:r>
            <a:endParaRPr lang="en-US" sz="1200" dirty="0"/>
          </a:p>
          <a:p>
            <a:r>
              <a:rPr lang="en-US" sz="1600" dirty="0"/>
              <a:t>	</a:t>
            </a:r>
          </a:p>
        </p:txBody>
      </p:sp>
      <p:sp>
        <p:nvSpPr>
          <p:cNvPr id="20" name="Прямокутник 19">
            <a:extLst>
              <a:ext uri="{FF2B5EF4-FFF2-40B4-BE49-F238E27FC236}">
                <a16:creationId xmlns:a16="http://schemas.microsoft.com/office/drawing/2014/main" id="{D2EC3508-4AD5-47D7-829A-57C6E9E02395}"/>
              </a:ext>
            </a:extLst>
          </p:cNvPr>
          <p:cNvSpPr/>
          <p:nvPr/>
        </p:nvSpPr>
        <p:spPr>
          <a:xfrm>
            <a:off x="105735" y="1377868"/>
            <a:ext cx="61749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accent1"/>
                </a:solidFill>
              </a:rPr>
              <a:t>Медіана – середнє значення оплати за місяць працівника*, брутто</a:t>
            </a:r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F2AB9522-5546-4E8C-8F6C-8A715D271297}"/>
              </a:ext>
            </a:extLst>
          </p:cNvPr>
          <p:cNvSpPr/>
          <p:nvPr/>
        </p:nvSpPr>
        <p:spPr>
          <a:xfrm>
            <a:off x="7005369" y="2091738"/>
            <a:ext cx="4420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/>
              <a:t>Некваліфіковані робітники                4 % – 7 %</a:t>
            </a:r>
          </a:p>
          <a:p>
            <a:endParaRPr lang="uk-UA" sz="1600" dirty="0"/>
          </a:p>
          <a:p>
            <a:r>
              <a:rPr lang="uk-UA" sz="1600" dirty="0"/>
              <a:t>Кваліфіковані робітники                 15 % – 22 %  </a:t>
            </a:r>
          </a:p>
          <a:p>
            <a:endParaRPr lang="uk-UA" sz="1600" dirty="0"/>
          </a:p>
          <a:p>
            <a:r>
              <a:rPr lang="uk-UA" sz="1600" dirty="0"/>
              <a:t>Спеціалісти                                           9 % – 18  %</a:t>
            </a:r>
          </a:p>
          <a:p>
            <a:endParaRPr lang="uk-UA" sz="1600" dirty="0"/>
          </a:p>
          <a:p>
            <a:r>
              <a:rPr lang="uk-UA" sz="1600" dirty="0"/>
              <a:t>Інженери                                              17 % - 23 %</a:t>
            </a:r>
          </a:p>
          <a:p>
            <a:endParaRPr lang="uk-UA" sz="1600" dirty="0"/>
          </a:p>
          <a:p>
            <a:r>
              <a:rPr lang="uk-UA" sz="1600" dirty="0"/>
              <a:t>Менеджери                                         12 % – 16 %  </a:t>
            </a:r>
          </a:p>
          <a:p>
            <a:endParaRPr lang="uk-UA" sz="1600" dirty="0"/>
          </a:p>
          <a:p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927966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C75A29D3-9E99-40FC-A027-9FFCE5C65C4D}"/>
              </a:ext>
            </a:extLst>
          </p:cNvPr>
          <p:cNvSpPr txBox="1"/>
          <p:nvPr/>
        </p:nvSpPr>
        <p:spPr>
          <a:xfrm>
            <a:off x="203200" y="172720"/>
            <a:ext cx="2463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Рівень оплати праці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Lato Semibold" panose="020F0502020204030203"/>
            </a:endParaRP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CFCFDA8-80A7-4DEE-BF8D-3D6C45204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966" y="-20662"/>
            <a:ext cx="2459034" cy="866587"/>
          </a:xfrm>
          <a:prstGeom prst="rect">
            <a:avLst/>
          </a:prstGeom>
        </p:spPr>
      </p:pic>
      <p:sp>
        <p:nvSpPr>
          <p:cNvPr id="20" name="Прямокутник 19">
            <a:extLst>
              <a:ext uri="{FF2B5EF4-FFF2-40B4-BE49-F238E27FC236}">
                <a16:creationId xmlns:a16="http://schemas.microsoft.com/office/drawing/2014/main" id="{D2EC3508-4AD5-47D7-829A-57C6E9E02395}"/>
              </a:ext>
            </a:extLst>
          </p:cNvPr>
          <p:cNvSpPr/>
          <p:nvPr/>
        </p:nvSpPr>
        <p:spPr>
          <a:xfrm>
            <a:off x="105735" y="1377868"/>
            <a:ext cx="54083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accent1"/>
                </a:solidFill>
              </a:rPr>
              <a:t> Оплата працівника  за місяць *, брутто</a:t>
            </a:r>
          </a:p>
        </p:txBody>
      </p:sp>
      <p:graphicFrame>
        <p:nvGraphicFramePr>
          <p:cNvPr id="8" name="Об'єкт 7">
            <a:extLst>
              <a:ext uri="{FF2B5EF4-FFF2-40B4-BE49-F238E27FC236}">
                <a16:creationId xmlns:a16="http://schemas.microsoft.com/office/drawing/2014/main" id="{E7AD2A88-2500-4C60-8220-F44B36894D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007457"/>
              </p:ext>
            </p:extLst>
          </p:nvPr>
        </p:nvGraphicFramePr>
        <p:xfrm>
          <a:off x="106363" y="1847850"/>
          <a:ext cx="6956425" cy="237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989921" imgH="2387606" progId="Word.Document.12">
                  <p:embed/>
                </p:oleObj>
              </mc:Choice>
              <mc:Fallback>
                <p:oleObj name="Document" r:id="rId3" imgW="6989921" imgH="2387606" progId="Word.Document.12">
                  <p:embed/>
                  <p:pic>
                    <p:nvPicPr>
                      <p:cNvPr id="11" name="Об'єкт 10">
                        <a:extLst>
                          <a:ext uri="{FF2B5EF4-FFF2-40B4-BE49-F238E27FC236}">
                            <a16:creationId xmlns:a16="http://schemas.microsoft.com/office/drawing/2014/main" id="{2040A5B1-3CC6-4B40-A066-BD7CE75819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363" y="1847850"/>
                        <a:ext cx="6956425" cy="2373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'єкт 8">
            <a:extLst>
              <a:ext uri="{FF2B5EF4-FFF2-40B4-BE49-F238E27FC236}">
                <a16:creationId xmlns:a16="http://schemas.microsoft.com/office/drawing/2014/main" id="{2995F851-65B3-4942-8A03-548227271B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628279"/>
              </p:ext>
            </p:extLst>
          </p:nvPr>
        </p:nvGraphicFramePr>
        <p:xfrm>
          <a:off x="105736" y="4123765"/>
          <a:ext cx="6896003" cy="2734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6989921" imgH="2770299" progId="Word.Document.12">
                  <p:embed/>
                </p:oleObj>
              </mc:Choice>
              <mc:Fallback>
                <p:oleObj name="Document" r:id="rId5" imgW="6989921" imgH="2770299" progId="Word.Document.12">
                  <p:embed/>
                  <p:pic>
                    <p:nvPicPr>
                      <p:cNvPr id="12" name="Об'єкт 11">
                        <a:extLst>
                          <a:ext uri="{FF2B5EF4-FFF2-40B4-BE49-F238E27FC236}">
                            <a16:creationId xmlns:a16="http://schemas.microsoft.com/office/drawing/2014/main" id="{FC5A6A72-6B5A-4235-BECD-F4AE616372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5736" y="4123765"/>
                        <a:ext cx="6896003" cy="2734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922148EA-E71C-4EAD-A57A-248E296991AE}"/>
              </a:ext>
            </a:extLst>
          </p:cNvPr>
          <p:cNvSpPr/>
          <p:nvPr/>
        </p:nvSpPr>
        <p:spPr>
          <a:xfrm>
            <a:off x="7224153" y="4906107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uk-UA" sz="1600" i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Кваліфіковані робітники з середньою  спеціальною                                  освітою та  понад 2-3 р досвіду роботи. </a:t>
            </a:r>
            <a:endParaRPr lang="uk-UA" sz="1600" i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Book Antiqua" panose="02040602050305030304" pitchFamily="18" charset="0"/>
            </a:endParaRP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66E1324D-1772-47DD-8DD6-3E672DB59619}"/>
              </a:ext>
            </a:extLst>
          </p:cNvPr>
          <p:cNvSpPr/>
          <p:nvPr/>
        </p:nvSpPr>
        <p:spPr>
          <a:xfrm>
            <a:off x="7224153" y="2419221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uk-UA" sz="1600" i="1" dirty="0">
                <a:solidFill>
                  <a:srgbClr val="000000"/>
                </a:solidFill>
                <a:cs typeface="Arial" panose="020B0604020202020204" pitchFamily="34" charset="0"/>
              </a:rPr>
              <a:t>Майстер підзвітний керівнику виробництва , </a:t>
            </a:r>
          </a:p>
          <a:p>
            <a:pPr>
              <a:spcAft>
                <a:spcPts val="0"/>
              </a:spcAft>
            </a:pPr>
            <a:r>
              <a:rPr lang="uk-UA" sz="1600" i="1" dirty="0">
                <a:solidFill>
                  <a:srgbClr val="000000"/>
                </a:solidFill>
                <a:cs typeface="Arial" panose="020B0604020202020204" pitchFamily="34" charset="0"/>
              </a:rPr>
              <a:t>є відповідальним за один цех або складальну лінію.</a:t>
            </a:r>
          </a:p>
          <a:p>
            <a:pPr>
              <a:spcAft>
                <a:spcPts val="0"/>
              </a:spcAft>
            </a:pPr>
            <a:r>
              <a:rPr lang="uk-UA" sz="1600" i="1" dirty="0">
                <a:solidFill>
                  <a:srgbClr val="000000"/>
                </a:solidFill>
                <a:cs typeface="Arial" panose="020B0604020202020204" pitchFamily="34" charset="0"/>
              </a:rPr>
              <a:t> Декілька років досвіду та кваліфікація за фахом є                    обов`язковими. </a:t>
            </a:r>
          </a:p>
        </p:txBody>
      </p:sp>
    </p:spTree>
    <p:extLst>
      <p:ext uri="{BB962C8B-B14F-4D97-AF65-F5344CB8AC3E}">
        <p14:creationId xmlns:p14="http://schemas.microsoft.com/office/powerpoint/2010/main" val="2027223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C75A29D3-9E99-40FC-A027-9FFCE5C65C4D}"/>
              </a:ext>
            </a:extLst>
          </p:cNvPr>
          <p:cNvSpPr txBox="1"/>
          <p:nvPr/>
        </p:nvSpPr>
        <p:spPr>
          <a:xfrm>
            <a:off x="203200" y="172720"/>
            <a:ext cx="2463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Рівень оплати праці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Lato Semibold" panose="020F0502020204030203"/>
            </a:endParaRP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CFCFDA8-80A7-4DEE-BF8D-3D6C45204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966" y="-20662"/>
            <a:ext cx="2459034" cy="866587"/>
          </a:xfrm>
          <a:prstGeom prst="rect">
            <a:avLst/>
          </a:prstGeom>
        </p:spPr>
      </p:pic>
      <p:sp>
        <p:nvSpPr>
          <p:cNvPr id="20" name="Прямокутник 19">
            <a:extLst>
              <a:ext uri="{FF2B5EF4-FFF2-40B4-BE49-F238E27FC236}">
                <a16:creationId xmlns:a16="http://schemas.microsoft.com/office/drawing/2014/main" id="{D2EC3508-4AD5-47D7-829A-57C6E9E02395}"/>
              </a:ext>
            </a:extLst>
          </p:cNvPr>
          <p:cNvSpPr/>
          <p:nvPr/>
        </p:nvSpPr>
        <p:spPr>
          <a:xfrm>
            <a:off x="203200" y="1411881"/>
            <a:ext cx="5080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accent1"/>
                </a:solidFill>
              </a:rPr>
              <a:t>Оплата працівника  за місяць *, брутто</a:t>
            </a:r>
            <a:endParaRPr lang="uk-UA" sz="1600" dirty="0"/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922148EA-E71C-4EAD-A57A-248E296991AE}"/>
              </a:ext>
            </a:extLst>
          </p:cNvPr>
          <p:cNvSpPr/>
          <p:nvPr/>
        </p:nvSpPr>
        <p:spPr>
          <a:xfrm>
            <a:off x="6712607" y="4928475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uk-UA" sz="1600" i="1" dirty="0"/>
              <a:t>Приймає обладнання, матеріали та товари на зберігання. Складує,  відповідно до встановлених процедур і може </a:t>
            </a:r>
          </a:p>
          <a:p>
            <a:pPr>
              <a:spcAft>
                <a:spcPts val="0"/>
              </a:spcAft>
            </a:pPr>
            <a:r>
              <a:rPr lang="uk-UA" sz="1600" i="1" dirty="0"/>
              <a:t>управляти групою  складських некваліфікованих робітників. Досвід роботи понад 2 роки</a:t>
            </a:r>
            <a:endParaRPr lang="uk-UA" sz="1600" i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Book Antiqua" panose="02040602050305030304" pitchFamily="18" charset="0"/>
            </a:endParaRP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66E1324D-1772-47DD-8DD6-3E672DB59619}"/>
              </a:ext>
            </a:extLst>
          </p:cNvPr>
          <p:cNvSpPr/>
          <p:nvPr/>
        </p:nvSpPr>
        <p:spPr>
          <a:xfrm>
            <a:off x="6622957" y="2689463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uk-UA" sz="1600" i="1" dirty="0"/>
              <a:t>Кваліфікований спеціаліст з досвідом роботи                                                  понад 2-3 роки, може працювати на будь – якій ділянці</a:t>
            </a:r>
            <a:endParaRPr lang="uk-UA" sz="1600" i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0" name="Об'єкт 9">
            <a:extLst>
              <a:ext uri="{FF2B5EF4-FFF2-40B4-BE49-F238E27FC236}">
                <a16:creationId xmlns:a16="http://schemas.microsoft.com/office/drawing/2014/main" id="{D5461D49-523F-4A6E-9540-B23FA60E86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755822"/>
              </p:ext>
            </p:extLst>
          </p:nvPr>
        </p:nvGraphicFramePr>
        <p:xfrm>
          <a:off x="106363" y="2067678"/>
          <a:ext cx="6267543" cy="2134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989921" imgH="2387606" progId="Word.Document.12">
                  <p:embed/>
                </p:oleObj>
              </mc:Choice>
              <mc:Fallback>
                <p:oleObj name="Document" r:id="rId3" imgW="6989921" imgH="2387606" progId="Word.Document.12">
                  <p:embed/>
                  <p:pic>
                    <p:nvPicPr>
                      <p:cNvPr id="11" name="Об'єкт 10">
                        <a:extLst>
                          <a:ext uri="{FF2B5EF4-FFF2-40B4-BE49-F238E27FC236}">
                            <a16:creationId xmlns:a16="http://schemas.microsoft.com/office/drawing/2014/main" id="{2040A5B1-3CC6-4B40-A066-BD7CE75819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6363" y="2067678"/>
                        <a:ext cx="6267543" cy="21344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'єкт 10">
            <a:extLst>
              <a:ext uri="{FF2B5EF4-FFF2-40B4-BE49-F238E27FC236}">
                <a16:creationId xmlns:a16="http://schemas.microsoft.com/office/drawing/2014/main" id="{BA1EEC41-9AC5-418E-89E6-59ACA22730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992959"/>
              </p:ext>
            </p:extLst>
          </p:nvPr>
        </p:nvGraphicFramePr>
        <p:xfrm>
          <a:off x="53790" y="4247278"/>
          <a:ext cx="6596062" cy="2610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6989921" imgH="2770299" progId="Word.Document.12">
                  <p:embed/>
                </p:oleObj>
              </mc:Choice>
              <mc:Fallback>
                <p:oleObj name="Document" r:id="rId5" imgW="6989921" imgH="2770299" progId="Word.Document.12">
                  <p:embed/>
                  <p:pic>
                    <p:nvPicPr>
                      <p:cNvPr id="12" name="Об'єкт 11">
                        <a:extLst>
                          <a:ext uri="{FF2B5EF4-FFF2-40B4-BE49-F238E27FC236}">
                            <a16:creationId xmlns:a16="http://schemas.microsoft.com/office/drawing/2014/main" id="{FC5A6A72-6B5A-4235-BECD-F4AE616372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790" y="4247278"/>
                        <a:ext cx="6596062" cy="26107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2093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C75A29D3-9E99-40FC-A027-9FFCE5C65C4D}"/>
              </a:ext>
            </a:extLst>
          </p:cNvPr>
          <p:cNvSpPr txBox="1"/>
          <p:nvPr/>
        </p:nvSpPr>
        <p:spPr>
          <a:xfrm>
            <a:off x="122230" y="135774"/>
            <a:ext cx="2459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 Semibold" panose="020F0502020204030203"/>
              </a:rPr>
              <a:t>Преміювання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Lato Semibold" panose="020F0502020204030203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89EE02A-F528-43B7-B45A-E0C27B9C0B8C}"/>
              </a:ext>
            </a:extLst>
          </p:cNvPr>
          <p:cNvSpPr txBox="1"/>
          <p:nvPr/>
        </p:nvSpPr>
        <p:spPr>
          <a:xfrm>
            <a:off x="203200" y="1227249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uk-UA"/>
            </a:defPPr>
            <a:lvl1pPr>
              <a:defRPr sz="1600"/>
            </a:lvl1pPr>
          </a:lstStyle>
          <a:p>
            <a:endParaRPr lang="uk-UA" sz="1800" b="1" dirty="0">
              <a:solidFill>
                <a:schemeClr val="accent1"/>
              </a:solidFill>
              <a:cs typeface="Calibri" panose="020F0502020204030204" pitchFamily="34" charset="0"/>
            </a:endParaRPr>
          </a:p>
          <a:p>
            <a:endParaRPr lang="uk-UA" sz="1800" b="1" dirty="0">
              <a:solidFill>
                <a:schemeClr val="accent1"/>
              </a:solidFill>
            </a:endParaRPr>
          </a:p>
          <a:p>
            <a:endParaRPr lang="uk-UA" sz="1800" dirty="0"/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CFCFDA8-80A7-4DEE-BF8D-3D6C45204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966" y="-20662"/>
            <a:ext cx="2459034" cy="866587"/>
          </a:xfrm>
          <a:prstGeom prst="rect">
            <a:avLst/>
          </a:prstGeom>
        </p:spPr>
      </p:pic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29771A69-0C0F-4BC1-B7F0-629CD6AA8E90}"/>
              </a:ext>
            </a:extLst>
          </p:cNvPr>
          <p:cNvSpPr/>
          <p:nvPr/>
        </p:nvSpPr>
        <p:spPr>
          <a:xfrm>
            <a:off x="387931" y="845925"/>
            <a:ext cx="694574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chemeClr val="accent1"/>
                </a:solidFill>
              </a:rPr>
              <a:t>80% компаній преміюють всі категорії працівників</a:t>
            </a:r>
          </a:p>
          <a:p>
            <a:endParaRPr lang="uk-UA" dirty="0"/>
          </a:p>
          <a:p>
            <a:r>
              <a:rPr lang="uk-UA" sz="1600" b="1" dirty="0">
                <a:solidFill>
                  <a:schemeClr val="accent1"/>
                </a:solidFill>
              </a:rPr>
              <a:t>20% </a:t>
            </a:r>
            <a:r>
              <a:rPr lang="uk-UA" sz="1600" dirty="0"/>
              <a:t>не преміюють категорії спеціалістів та менеджерів, лише робітників </a:t>
            </a:r>
          </a:p>
          <a:p>
            <a:r>
              <a:rPr lang="uk-UA" b="1" dirty="0">
                <a:solidFill>
                  <a:schemeClr val="accent1"/>
                </a:solidFill>
              </a:rPr>
              <a:t> </a:t>
            </a:r>
          </a:p>
          <a:p>
            <a:endParaRPr lang="uk-UA" b="1" dirty="0">
              <a:solidFill>
                <a:schemeClr val="accent1"/>
              </a:solidFill>
            </a:endParaRPr>
          </a:p>
          <a:p>
            <a:r>
              <a:rPr lang="uk-UA" sz="1600" b="1" dirty="0"/>
              <a:t>Робітників преміюють</a:t>
            </a:r>
          </a:p>
          <a:p>
            <a:endParaRPr lang="uk-UA" sz="1600" b="1" dirty="0">
              <a:solidFill>
                <a:schemeClr val="accent1"/>
              </a:solidFill>
            </a:endParaRPr>
          </a:p>
          <a:p>
            <a:r>
              <a:rPr lang="uk-UA" sz="1600" b="1" dirty="0">
                <a:solidFill>
                  <a:schemeClr val="accent1"/>
                </a:solidFill>
              </a:rPr>
              <a:t>81 % </a:t>
            </a:r>
            <a:r>
              <a:rPr lang="uk-UA" sz="1600" dirty="0"/>
              <a:t>за продуктивність </a:t>
            </a:r>
          </a:p>
          <a:p>
            <a:r>
              <a:rPr lang="uk-UA" sz="1600" b="1" dirty="0">
                <a:solidFill>
                  <a:schemeClr val="accent1"/>
                </a:solidFill>
              </a:rPr>
              <a:t>95 %</a:t>
            </a:r>
            <a:r>
              <a:rPr lang="uk-UA" sz="1600" dirty="0"/>
              <a:t> за  якість</a:t>
            </a:r>
          </a:p>
          <a:p>
            <a:r>
              <a:rPr lang="uk-UA" sz="1600" b="1" dirty="0">
                <a:solidFill>
                  <a:schemeClr val="accent1"/>
                </a:solidFill>
              </a:rPr>
              <a:t>55 % </a:t>
            </a:r>
            <a:r>
              <a:rPr lang="uk-UA" sz="1600" dirty="0"/>
              <a:t>за відсутність </a:t>
            </a:r>
            <a:r>
              <a:rPr lang="uk-UA" sz="1600" dirty="0" err="1"/>
              <a:t>абсентизму</a:t>
            </a:r>
            <a:r>
              <a:rPr lang="uk-UA" sz="1600" dirty="0"/>
              <a:t>  </a:t>
            </a:r>
          </a:p>
          <a:p>
            <a:r>
              <a:rPr lang="uk-UA" sz="1600" b="1" dirty="0">
                <a:solidFill>
                  <a:schemeClr val="accent1"/>
                </a:solidFill>
              </a:rPr>
              <a:t>30%  </a:t>
            </a:r>
            <a:r>
              <a:rPr lang="uk-UA" sz="1600" dirty="0" err="1"/>
              <a:t>заохочуть</a:t>
            </a:r>
            <a:r>
              <a:rPr lang="uk-UA" sz="1600" dirty="0"/>
              <a:t> ініціативність, інтенсивність роботи                                                                      в сезон та керування бригадою.</a:t>
            </a:r>
          </a:p>
          <a:p>
            <a:endParaRPr lang="uk-UA" sz="1600" dirty="0"/>
          </a:p>
          <a:p>
            <a:pPr algn="just"/>
            <a:endParaRPr lang="uk-UA" sz="1600" dirty="0"/>
          </a:p>
          <a:p>
            <a:endParaRPr lang="uk-UA" dirty="0"/>
          </a:p>
          <a:p>
            <a:r>
              <a:rPr lang="uk-UA" sz="1600" b="1" dirty="0"/>
              <a:t>Менеджерів та спеціалістів преміюють </a:t>
            </a:r>
          </a:p>
          <a:p>
            <a:endParaRPr lang="uk-UA" b="1" dirty="0">
              <a:solidFill>
                <a:schemeClr val="accent1"/>
              </a:solidFill>
            </a:endParaRPr>
          </a:p>
          <a:p>
            <a:r>
              <a:rPr lang="uk-UA" sz="1600" b="1" dirty="0">
                <a:solidFill>
                  <a:schemeClr val="accent1"/>
                </a:solidFill>
              </a:rPr>
              <a:t>70 % </a:t>
            </a:r>
            <a:r>
              <a:rPr lang="uk-UA" sz="1600" dirty="0"/>
              <a:t>за </a:t>
            </a:r>
            <a:r>
              <a:rPr lang="en-US" sz="1600" dirty="0"/>
              <a:t>KPI</a:t>
            </a:r>
            <a:endParaRPr lang="uk-UA" sz="1600" dirty="0"/>
          </a:p>
          <a:p>
            <a:r>
              <a:rPr lang="uk-UA" sz="1600" b="1" dirty="0">
                <a:solidFill>
                  <a:schemeClr val="accent1"/>
                </a:solidFill>
              </a:rPr>
              <a:t>65 %</a:t>
            </a:r>
            <a:r>
              <a:rPr lang="en-US" sz="1600" b="1" dirty="0">
                <a:solidFill>
                  <a:schemeClr val="accent1"/>
                </a:solidFill>
              </a:rPr>
              <a:t> </a:t>
            </a:r>
            <a:r>
              <a:rPr lang="uk-UA" sz="1600" dirty="0"/>
              <a:t>за корпоративні досягнення</a:t>
            </a:r>
          </a:p>
          <a:p>
            <a:endParaRPr lang="uk-UA" dirty="0"/>
          </a:p>
          <a:p>
            <a:endParaRPr lang="uk-UA" dirty="0"/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FD33D4D7-FD82-4072-8231-E0DF3D593C7E}"/>
              </a:ext>
            </a:extLst>
          </p:cNvPr>
          <p:cNvSpPr/>
          <p:nvPr/>
        </p:nvSpPr>
        <p:spPr>
          <a:xfrm>
            <a:off x="5800437" y="2258244"/>
            <a:ext cx="6391563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>
                <a:solidFill>
                  <a:schemeClr val="accent1"/>
                </a:solidFill>
              </a:rPr>
              <a:t>Оператори, інструктори з навчання, контролери якості </a:t>
            </a:r>
          </a:p>
          <a:p>
            <a:pPr algn="just"/>
            <a:r>
              <a:rPr lang="uk-UA" sz="1600" dirty="0"/>
              <a:t>в середньому отримують 50 % - 54 % до базової зарплати</a:t>
            </a:r>
          </a:p>
          <a:p>
            <a:pPr algn="just"/>
            <a:r>
              <a:rPr lang="uk-UA" sz="1600" b="1" dirty="0">
                <a:solidFill>
                  <a:schemeClr val="accent1"/>
                </a:solidFill>
              </a:rPr>
              <a:t>Кваліфіковані робітники </a:t>
            </a:r>
            <a:r>
              <a:rPr lang="uk-UA" sz="1600" dirty="0"/>
              <a:t>– від 35 % до 55 %</a:t>
            </a:r>
          </a:p>
          <a:p>
            <a:pPr algn="just"/>
            <a:r>
              <a:rPr lang="uk-UA" sz="1600" b="1" dirty="0">
                <a:solidFill>
                  <a:schemeClr val="accent1"/>
                </a:solidFill>
              </a:rPr>
              <a:t>Швачки</a:t>
            </a:r>
            <a:r>
              <a:rPr lang="uk-UA" sz="1600" dirty="0"/>
              <a:t>  до 138 %  - 150 % , у 2024 році було – 112 %</a:t>
            </a:r>
          </a:p>
          <a:p>
            <a:pPr algn="just"/>
            <a:r>
              <a:rPr lang="uk-UA" sz="1600" b="1" dirty="0">
                <a:solidFill>
                  <a:schemeClr val="accent1"/>
                </a:solidFill>
              </a:rPr>
              <a:t>Некваліфіковані працівники  </a:t>
            </a:r>
            <a:r>
              <a:rPr lang="uk-UA" sz="1600" dirty="0"/>
              <a:t>від 40 % до 64 %, без зростання</a:t>
            </a:r>
          </a:p>
          <a:p>
            <a:pPr algn="just"/>
            <a:r>
              <a:rPr lang="uk-UA" sz="1600" dirty="0"/>
              <a:t>( металообробна галузь)</a:t>
            </a:r>
          </a:p>
          <a:p>
            <a:endParaRPr lang="uk-UA" dirty="0"/>
          </a:p>
          <a:p>
            <a:endParaRPr lang="uk-UA" sz="1600" b="1" dirty="0">
              <a:solidFill>
                <a:schemeClr val="accent1"/>
              </a:solidFill>
            </a:endParaRPr>
          </a:p>
          <a:p>
            <a:endParaRPr lang="uk-UA" sz="1600" b="1" dirty="0">
              <a:solidFill>
                <a:schemeClr val="accent1"/>
              </a:solidFill>
            </a:endParaRPr>
          </a:p>
          <a:p>
            <a:endParaRPr lang="uk-UA" sz="1600" b="1" dirty="0">
              <a:solidFill>
                <a:schemeClr val="accent1"/>
              </a:solidFill>
            </a:endParaRPr>
          </a:p>
          <a:p>
            <a:r>
              <a:rPr lang="uk-UA" sz="1600" b="1" dirty="0">
                <a:solidFill>
                  <a:schemeClr val="accent1"/>
                </a:solidFill>
              </a:rPr>
              <a:t>Спеціалісти та офісні працівники </a:t>
            </a:r>
            <a:r>
              <a:rPr lang="uk-UA" sz="1600" dirty="0"/>
              <a:t>в середньому отримують 25 % преміальних до базової зарплати</a:t>
            </a:r>
          </a:p>
          <a:p>
            <a:r>
              <a:rPr lang="uk-UA" sz="1600" b="1" dirty="0">
                <a:solidFill>
                  <a:schemeClr val="accent1"/>
                </a:solidFill>
              </a:rPr>
              <a:t>Інженери, фахівці з якості та ЗЕД </a:t>
            </a:r>
            <a:r>
              <a:rPr lang="uk-UA" sz="1600" dirty="0"/>
              <a:t>отримали зростання до 30 % - 50 %,    у 2024 році  було від 15 % до 25 % </a:t>
            </a:r>
          </a:p>
          <a:p>
            <a:r>
              <a:rPr lang="en-US" sz="1600" b="1" dirty="0">
                <a:solidFill>
                  <a:schemeClr val="accent1"/>
                </a:solidFill>
              </a:rPr>
              <a:t>HR</a:t>
            </a:r>
            <a:r>
              <a:rPr lang="en-US" sz="1600" dirty="0"/>
              <a:t> </a:t>
            </a:r>
            <a:r>
              <a:rPr lang="uk-UA" sz="1600" dirty="0"/>
              <a:t>фахівці отримують понад 30 %, у 2024 році було 17 % - 20 %</a:t>
            </a:r>
          </a:p>
          <a:p>
            <a:r>
              <a:rPr lang="uk-UA" sz="1600" b="1" dirty="0">
                <a:solidFill>
                  <a:schemeClr val="accent1"/>
                </a:solidFill>
              </a:rPr>
              <a:t>Менеджери </a:t>
            </a:r>
            <a:r>
              <a:rPr lang="uk-UA" sz="1600" dirty="0"/>
              <a:t>до 18 % - 29 %, у 2024 році було 8 % - 15 %</a:t>
            </a:r>
          </a:p>
          <a:p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9144369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2673</TotalTime>
  <Words>976</Words>
  <Application>Microsoft Office PowerPoint</Application>
  <PresentationFormat>Широкий екран</PresentationFormat>
  <Paragraphs>194</Paragraphs>
  <Slides>11</Slides>
  <Notes>2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21" baseType="lpstr">
      <vt:lpstr>Arial</vt:lpstr>
      <vt:lpstr>Book Antiqua</vt:lpstr>
      <vt:lpstr>Calibri</vt:lpstr>
      <vt:lpstr>Calibri Light</vt:lpstr>
      <vt:lpstr>Lato Semibold</vt:lpstr>
      <vt:lpstr>Roboto Slab</vt:lpstr>
      <vt:lpstr>Times New Roman</vt:lpstr>
      <vt:lpstr>Wingdings</vt:lpstr>
      <vt:lpstr>Тема Office</vt:lpstr>
      <vt:lpstr>Document</vt:lpstr>
      <vt:lpstr>Ситуація  на ринку праці, захід України, виробництво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Ситуація  на ринку праці, захід України, виробництво :                            що буде далі?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Oksana Abramenko</dc:creator>
  <cp:lastModifiedBy>Глащенков Володимир Олександрович</cp:lastModifiedBy>
  <cp:revision>57</cp:revision>
  <dcterms:created xsi:type="dcterms:W3CDTF">2025-09-25T07:17:46Z</dcterms:created>
  <dcterms:modified xsi:type="dcterms:W3CDTF">2025-11-05T08:12:08Z</dcterms:modified>
</cp:coreProperties>
</file>