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2" r:id="rId6"/>
    <p:sldId id="260" r:id="rId7"/>
    <p:sldId id="261" r:id="rId8"/>
    <p:sldId id="265" r:id="rId9"/>
    <p:sldId id="263" r:id="rId10"/>
    <p:sldId id="266" r:id="rId11"/>
    <p:sldId id="264" r:id="rId12"/>
    <p:sldId id="268" r:id="rId13"/>
  </p:sldIdLst>
  <p:sldSz cx="18288000" cy="10287000"/>
  <p:notesSz cx="6858000" cy="9144000"/>
  <p:embeddedFontLst>
    <p:embeddedFont>
      <p:font typeface="Segoe UI" panose="020B0502040204020203" pitchFamily="34" charset="0"/>
      <p:regular r:id="rId14"/>
      <p:bold r:id="rId15"/>
      <p:italic r:id="rId16"/>
      <p:boldItalic r:id="rId17"/>
    </p:embeddedFont>
    <p:embeddedFont>
      <p:font typeface="Open Sauce Bold" panose="020B0604020202020204" charset="0"/>
      <p:regular r:id="rId18"/>
    </p:embeddedFont>
    <p:embeddedFont>
      <p:font typeface="Open Sauce" panose="020B0604020202020204" charset="0"/>
      <p:regular r:id="rId19"/>
    </p:embeddedFont>
    <p:embeddedFont>
      <p:font typeface="Open Sauce Bold Italics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C47"/>
    <a:srgbClr val="555E73"/>
    <a:srgbClr val="EBF5F5"/>
    <a:srgbClr val="A931CF"/>
    <a:srgbClr val="FFFFFF"/>
    <a:srgbClr val="8269CD"/>
    <a:srgbClr val="EED6F6"/>
    <a:srgbClr val="E6C1F1"/>
    <a:srgbClr val="AEEA00"/>
    <a:srgbClr val="106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091" autoAdjust="0"/>
  </p:normalViewPr>
  <p:slideViewPr>
    <p:cSldViewPr>
      <p:cViewPr>
        <p:scale>
          <a:sx n="20" d="100"/>
          <a:sy n="20" d="100"/>
        </p:scale>
        <p:origin x="2172" y="816"/>
      </p:cViewPr>
      <p:guideLst>
        <p:guide orient="horz" pos="2136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jpe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Relationship Id="rId5" Type="http://schemas.openxmlformats.org/officeDocument/2006/relationships/image" Target="../media/image78.svg"/><Relationship Id="rId10" Type="http://schemas.openxmlformats.org/officeDocument/2006/relationships/image" Target="../media/image47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8.sv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3.png"/><Relationship Id="rId18" Type="http://schemas.openxmlformats.org/officeDocument/2006/relationships/image" Target="../media/image39.svg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33.svg"/><Relationship Id="rId17" Type="http://schemas.openxmlformats.org/officeDocument/2006/relationships/image" Target="../media/image25.png"/><Relationship Id="rId2" Type="http://schemas.openxmlformats.org/officeDocument/2006/relationships/image" Target="../media/image17.jpeg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31.svg"/><Relationship Id="rId19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27.sv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7759" y="3749017"/>
            <a:ext cx="3240241" cy="6504134"/>
          </a:xfrm>
          <a:custGeom>
            <a:avLst/>
            <a:gdLst/>
            <a:ahLst/>
            <a:cxnLst/>
            <a:rect l="l" t="t" r="r" b="b"/>
            <a:pathLst>
              <a:path w="3240241" h="6504134">
                <a:moveTo>
                  <a:pt x="0" y="0"/>
                </a:moveTo>
                <a:lnTo>
                  <a:pt x="3240241" y="0"/>
                </a:lnTo>
                <a:lnTo>
                  <a:pt x="3240241" y="6504133"/>
                </a:lnTo>
                <a:lnTo>
                  <a:pt x="0" y="6504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2403" y="-1448305"/>
            <a:ext cx="5255597" cy="13183610"/>
            <a:chOff x="0" y="0"/>
            <a:chExt cx="1384190" cy="34722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4190" cy="3472226"/>
            </a:xfrm>
            <a:custGeom>
              <a:avLst/>
              <a:gdLst/>
              <a:ahLst/>
              <a:cxnLst/>
              <a:rect l="l" t="t" r="r" b="b"/>
              <a:pathLst>
                <a:path w="1384190" h="3472226">
                  <a:moveTo>
                    <a:pt x="0" y="0"/>
                  </a:moveTo>
                  <a:lnTo>
                    <a:pt x="1384190" y="0"/>
                  </a:lnTo>
                  <a:lnTo>
                    <a:pt x="1384190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106861"/>
            </a:solidFill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384190" cy="349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5810">
            <a:off x="10032809" y="1526000"/>
            <a:ext cx="5999188" cy="7234999"/>
          </a:xfrm>
          <a:custGeom>
            <a:avLst/>
            <a:gdLst/>
            <a:ahLst/>
            <a:cxnLst/>
            <a:rect l="l" t="t" r="r" b="b"/>
            <a:pathLst>
              <a:path w="7234999" h="7234999">
                <a:moveTo>
                  <a:pt x="0" y="0"/>
                </a:moveTo>
                <a:lnTo>
                  <a:pt x="7234999" y="0"/>
                </a:lnTo>
                <a:lnTo>
                  <a:pt x="7234999" y="7235000"/>
                </a:lnTo>
                <a:lnTo>
                  <a:pt x="0" y="7235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>
            <a:off x="1057435" y="3086100"/>
            <a:ext cx="205482" cy="3965747"/>
            <a:chOff x="0" y="0"/>
            <a:chExt cx="20803" cy="9382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803" cy="938233"/>
            </a:xfrm>
            <a:custGeom>
              <a:avLst/>
              <a:gdLst/>
              <a:ahLst/>
              <a:cxnLst/>
              <a:rect l="l" t="t" r="r" b="b"/>
              <a:pathLst>
                <a:path w="20803" h="938233">
                  <a:moveTo>
                    <a:pt x="0" y="0"/>
                  </a:moveTo>
                  <a:lnTo>
                    <a:pt x="20803" y="0"/>
                  </a:lnTo>
                  <a:lnTo>
                    <a:pt x="20803" y="938233"/>
                  </a:lnTo>
                  <a:lnTo>
                    <a:pt x="0" y="938233"/>
                  </a:ln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0803" cy="957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41304" y="5607710"/>
            <a:ext cx="7214594" cy="154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uk-UA" sz="6000" spc="-232" dirty="0">
                <a:solidFill>
                  <a:srgbClr val="191919"/>
                </a:solidFill>
                <a:latin typeface="Segoe UI" panose="020B0502040204020203" pitchFamily="34" charset="0"/>
                <a:ea typeface="Open Sauce Heavy"/>
                <a:cs typeface="Segoe UI" panose="020B0502040204020203" pitchFamily="34" charset="0"/>
                <a:sym typeface="Open Sauce Heavy"/>
              </a:rPr>
              <a:t>або як знайти і  зберегти  кращих</a:t>
            </a:r>
            <a:endParaRPr lang="uk-UA" sz="6000" spc="-150" dirty="0">
              <a:solidFill>
                <a:srgbClr val="191919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0590" y="3346240"/>
            <a:ext cx="8293728" cy="1803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uk-UA" sz="8000" b="1" spc="-232" dirty="0">
                <a:solidFill>
                  <a:srgbClr val="191919"/>
                </a:solidFill>
                <a:latin typeface="Segoe UI" panose="020B0502040204020203" pitchFamily="34" charset="0"/>
                <a:ea typeface="Open Sauce Heavy"/>
                <a:cs typeface="Segoe UI" panose="020B0502040204020203" pitchFamily="34" charset="0"/>
                <a:sym typeface="Open Sauce Heavy"/>
              </a:rPr>
              <a:t>Працівник не ресурс, а проект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9182100"/>
            <a:ext cx="6832368" cy="49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5"/>
              </a:lnSpc>
            </a:pPr>
            <a:r>
              <a:rPr lang="en-US" sz="3200" spc="241" dirty="0">
                <a:solidFill>
                  <a:srgbClr val="191919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https://www.energybiz.ua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D7A020-7AAA-4331-9D78-A508A31BA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22918"/>
            <a:ext cx="5420974" cy="1339071"/>
          </a:xfrm>
          <a:prstGeom prst="rect">
            <a:avLst/>
          </a:prstGeom>
        </p:spPr>
      </p:pic>
      <p:pic>
        <p:nvPicPr>
          <p:cNvPr id="1028" name="Picture 4" descr="«Спілка Автоматизаторів Бізнесу»">
            <a:extLst>
              <a:ext uri="{FF2B5EF4-FFF2-40B4-BE49-F238E27FC236}">
                <a16:creationId xmlns:a16="http://schemas.microsoft.com/office/drawing/2014/main" id="{8593130A-5EE2-48CB-8532-179FB66C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50" y="222918"/>
            <a:ext cx="3955062" cy="133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763C31-F948-4778-86E8-1D495374CC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706" t="6634" r="706" b="7635"/>
          <a:stretch/>
        </p:blipFill>
        <p:spPr>
          <a:xfrm rot="840995">
            <a:off x="10360215" y="1786183"/>
            <a:ext cx="5361596" cy="6894098"/>
          </a:xfrm>
          <a:prstGeom prst="flowChartConnector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BBA5ED38-9956-4925-BAA0-01EF57FCD13B}"/>
              </a:ext>
            </a:extLst>
          </p:cNvPr>
          <p:cNvSpPr txBox="1"/>
          <p:nvPr/>
        </p:nvSpPr>
        <p:spPr>
          <a:xfrm>
            <a:off x="14133358" y="8503036"/>
            <a:ext cx="3468842" cy="148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uk-UA" sz="4800" b="1" spc="241" dirty="0">
                <a:solidFill>
                  <a:schemeClr val="bg1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ГАЛИНА</a:t>
            </a:r>
            <a:br>
              <a:rPr lang="uk-UA" sz="4800" b="1" spc="241" dirty="0">
                <a:solidFill>
                  <a:schemeClr val="bg1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</a:br>
            <a:r>
              <a:rPr lang="uk-UA" sz="4800" b="1" spc="241" dirty="0">
                <a:solidFill>
                  <a:schemeClr val="bg1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БОНДАР</a:t>
            </a:r>
            <a:endParaRPr lang="en-US" sz="4800" b="1" spc="241" dirty="0">
              <a:solidFill>
                <a:schemeClr val="bg1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848"/>
            <a:ext cx="18288000" cy="10251030"/>
            <a:chOff x="0" y="0"/>
            <a:chExt cx="4816593" cy="2699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9860"/>
            </a:xfrm>
            <a:custGeom>
              <a:avLst/>
              <a:gdLst/>
              <a:ahLst/>
              <a:cxnLst/>
              <a:rect l="l" t="t" r="r" b="b"/>
              <a:pathLst>
                <a:path w="4816592" h="2699860">
                  <a:moveTo>
                    <a:pt x="0" y="0"/>
                  </a:moveTo>
                  <a:lnTo>
                    <a:pt x="4816592" y="0"/>
                  </a:lnTo>
                  <a:lnTo>
                    <a:pt x="4816592" y="2699860"/>
                  </a:lnTo>
                  <a:lnTo>
                    <a:pt x="0" y="26998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0" cap="sq">
              <a:solidFill>
                <a:srgbClr val="106861"/>
              </a:solidFill>
              <a:prstDash val="solid"/>
              <a:miter/>
            </a:ln>
          </p:spPr>
          <p:txBody>
            <a:bodyPr/>
            <a:lstStyle/>
            <a:p>
              <a:r>
                <a:rPr lang="en-US" dirty="0" smtClean="0"/>
                <a:t>v</a:t>
              </a:r>
              <a:endParaRPr lang="uk-UA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37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42999" y="291758"/>
            <a:ext cx="149352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69"/>
              </a:lnSpc>
              <a:spcBef>
                <a:spcPct val="0"/>
              </a:spcBef>
            </a:pPr>
            <a:r>
              <a:rPr lang="uk-UA" sz="5400" b="1" spc="-93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Переваги та недоліки фракційної співпраці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437" y="3410627"/>
            <a:ext cx="4276000" cy="48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endParaRPr lang="en-US" sz="2836" b="1" spc="-56" dirty="0">
              <a:solidFill>
                <a:srgbClr val="10686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40437" y="3839522"/>
            <a:ext cx="6609283" cy="32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</a:pPr>
            <a:endParaRPr lang="en-US" sz="1866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40437" y="5086350"/>
            <a:ext cx="6516664" cy="478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endParaRPr lang="en-US" sz="2836" b="1" spc="-56" dirty="0">
              <a:solidFill>
                <a:srgbClr val="10686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40437" y="5515245"/>
            <a:ext cx="6609283" cy="32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</a:pPr>
            <a:endParaRPr lang="en-US" sz="1866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40436" y="6872702"/>
            <a:ext cx="7170163" cy="478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endParaRPr lang="en-US" sz="2836" b="1" spc="-56" dirty="0">
              <a:solidFill>
                <a:srgbClr val="10686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40437" y="7301597"/>
            <a:ext cx="6609283" cy="32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</a:pPr>
            <a:endParaRPr lang="en-US" sz="1866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660401"/>
              </p:ext>
            </p:extLst>
          </p:nvPr>
        </p:nvGraphicFramePr>
        <p:xfrm>
          <a:off x="405507" y="1832688"/>
          <a:ext cx="7151662" cy="807517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604040">
                  <a:extLst>
                    <a:ext uri="{9D8B030D-6E8A-4147-A177-3AD203B41FA5}">
                      <a16:colId xmlns:a16="http://schemas.microsoft.com/office/drawing/2014/main" val="1118384894"/>
                    </a:ext>
                  </a:extLst>
                </a:gridCol>
                <a:gridCol w="3547622">
                  <a:extLst>
                    <a:ext uri="{9D8B030D-6E8A-4147-A177-3AD203B41FA5}">
                      <a16:colId xmlns:a16="http://schemas.microsoft.com/office/drawing/2014/main" val="1616709049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cap="all" spc="1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Плюси</a:t>
                      </a:r>
                      <a:endParaRPr lang="uk-UA" sz="25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90500" marR="95250" marT="142875" marB="142875" anchor="ctr"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cap="all" spc="1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Мінуси</a:t>
                      </a:r>
                      <a:endParaRPr lang="uk-UA" sz="25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95250" marR="95250" marT="142875" marB="142875" anchor="ctr">
                    <a:solidFill>
                      <a:srgbClr val="A93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65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0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➕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Доступ до топ-експертизи без витрат на </a:t>
                      </a:r>
                      <a:r>
                        <a:rPr lang="uk-UA" sz="2500" b="1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full-time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рівня C-</a:t>
                      </a:r>
                      <a:r>
                        <a:rPr lang="uk-UA" sz="2500" b="0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level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або з міжнародним досвідом 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90500" marR="95250" marT="95250" marB="9525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uk-UA" sz="2500" b="1" i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Менший рівень </a:t>
                      </a:r>
                      <a:r>
                        <a:rPr lang="uk-UA" sz="2500" b="1" spc="1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залученості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 щоденні операції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Спеціаліст не завжди доступний у режимі «тут і зараз».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95250" marR="95250" marT="95250" marB="9525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128872"/>
                  </a:ext>
                </a:extLst>
              </a:tr>
              <a:tr h="24223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0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➕</a:t>
                      </a:r>
                      <a:r>
                        <a:rPr lang="en-US" sz="2500" b="0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Швидке закриття критичної потреби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у порівнянні з пошуком </a:t>
                      </a:r>
                      <a:r>
                        <a:rPr lang="uk-UA" sz="2500" b="0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full-time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керівника.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90500" marR="95250" marT="95250" marB="95250" anchor="ctr">
                    <a:solidFill>
                      <a:srgbClr val="EB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Потреба в чіткій комунікації та плануванні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 Потрібен узгоджений графік зустрічей, звітності й </a:t>
                      </a:r>
                      <a:r>
                        <a:rPr lang="uk-UA" sz="2500" b="0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дедлайнів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95250" marR="95250" marT="95250" marB="95250" anchor="ctr">
                    <a:solidFill>
                      <a:srgbClr val="EB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726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0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➕</a:t>
                      </a:r>
                      <a:r>
                        <a:rPr lang="en-US" sz="2500" b="0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Свіжий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погляд зі сторони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 досвід різних компаній з інших ринків і галузей.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90500" marR="95250" marT="95250" marB="9525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25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0" marR="95250" marT="95250" marB="9525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91991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998166"/>
              </p:ext>
            </p:extLst>
          </p:nvPr>
        </p:nvGraphicFramePr>
        <p:xfrm>
          <a:off x="7898953" y="1832688"/>
          <a:ext cx="10047259" cy="800242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4999806">
                  <a:extLst>
                    <a:ext uri="{9D8B030D-6E8A-4147-A177-3AD203B41FA5}">
                      <a16:colId xmlns:a16="http://schemas.microsoft.com/office/drawing/2014/main" val="946192824"/>
                    </a:ext>
                  </a:extLst>
                </a:gridCol>
                <a:gridCol w="5047453">
                  <a:extLst>
                    <a:ext uri="{9D8B030D-6E8A-4147-A177-3AD203B41FA5}">
                      <a16:colId xmlns:a16="http://schemas.microsoft.com/office/drawing/2014/main" val="2186314568"/>
                    </a:ext>
                  </a:extLst>
                </a:gridCol>
              </a:tblGrid>
              <a:tr h="643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cap="all" spc="1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Плюси</a:t>
                      </a:r>
                      <a:endParaRPr lang="uk-UA" sz="25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cap="all" spc="1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Мінуси</a:t>
                      </a:r>
                      <a:endParaRPr lang="uk-UA" sz="25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solidFill>
                      <a:srgbClr val="A93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713368"/>
                  </a:ext>
                </a:extLst>
              </a:tr>
              <a:tr h="15045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➕</a:t>
                      </a:r>
                      <a:r>
                        <a:rPr lang="en-US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Гнучкість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у виборі </a:t>
                      </a:r>
                      <a:r>
                        <a:rPr lang="uk-UA" sz="2500" b="1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проєктів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та графіка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 Вибір клієнтів і формування робочого тижня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Постійна адаптація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 </a:t>
                      </a:r>
                      <a:r>
                        <a:rPr lang="uk-UA" sz="250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Потрібно швидко 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вливатися в різні контексти, корпоративні </a:t>
                      </a:r>
                      <a:r>
                        <a:rPr lang="uk-UA" sz="250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культури</a:t>
                      </a:r>
                      <a:r>
                        <a:rPr lang="uk-UA" sz="2500" spc="10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та 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процеси.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27167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➕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Різноманітність </a:t>
                      </a:r>
                      <a:r>
                        <a:rPr lang="uk-UA" sz="2500" b="1" spc="1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досвіду</a:t>
                      </a:r>
                      <a:r>
                        <a:rPr lang="uk-UA" sz="2500" b="0" spc="1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.Робота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з кількома бізнес-моделями, командами та ринками одночасно.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solidFill>
                      <a:srgbClr val="EB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Відсутність класичного </a:t>
                      </a:r>
                      <a:r>
                        <a:rPr lang="uk-UA" sz="2500" b="1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соцпакета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  (якщо це не прописано окремо у контракті).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solidFill>
                      <a:srgbClr val="EB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14424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➕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Вищий погодинний або денний </a:t>
                      </a:r>
                      <a:r>
                        <a:rPr lang="uk-UA" sz="2500" b="1" spc="10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рейт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uk-UA" sz="25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Оплата за</a:t>
                      </a:r>
                      <a:r>
                        <a:rPr lang="uk-UA" sz="2500" b="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експертизу, швидкість рішень і </a:t>
                      </a:r>
                      <a:r>
                        <a:rPr lang="uk-UA" sz="2500" b="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результат зі старту</a:t>
                      </a:r>
                      <a:endParaRPr lang="uk-UA" sz="2500" b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en-US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Самостійне покриття витрат на розвиток і робочі ресурси</a:t>
                      </a:r>
                      <a:r>
                        <a:rPr lang="uk-UA" sz="2500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Фахівець сам інвестує у себе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042294"/>
                  </a:ext>
                </a:extLst>
              </a:tr>
              <a:tr h="956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solidFill>
                      <a:srgbClr val="EB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en-US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Нестабільність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доходу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 Періоди без роботи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solidFill>
                      <a:srgbClr val="EB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216458"/>
                  </a:ext>
                </a:extLst>
              </a:tr>
              <a:tr h="1132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500" b="1" spc="10" dirty="0" smtClean="0">
                          <a:solidFill>
                            <a:srgbClr val="A931C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➖</a:t>
                      </a:r>
                      <a:r>
                        <a:rPr lang="uk-UA" sz="2500" b="1" spc="1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uk-UA" sz="2500" b="1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Потреба в </a:t>
                      </a:r>
                      <a:r>
                        <a:rPr lang="uk-UA" sz="2500" b="1" spc="1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самопросуванні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 О</a:t>
                      </a:r>
                      <a:r>
                        <a:rPr lang="uk-UA" sz="25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</a:t>
                      </a:r>
                      <a:r>
                        <a:rPr lang="uk-UA" sz="2500" spc="1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обистий бренд, репутація, маркетинг</a:t>
                      </a:r>
                      <a:endParaRPr lang="uk-UA" sz="25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8752" marR="5875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680004"/>
                  </a:ext>
                </a:extLst>
              </a:tr>
            </a:tbl>
          </a:graphicData>
        </a:graphic>
      </p:graphicFrame>
      <p:sp>
        <p:nvSpPr>
          <p:cNvPr id="17" name="TextBox 6"/>
          <p:cNvSpPr txBox="1"/>
          <p:nvPr/>
        </p:nvSpPr>
        <p:spPr>
          <a:xfrm>
            <a:off x="11093779" y="913972"/>
            <a:ext cx="365760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69"/>
              </a:lnSpc>
              <a:spcBef>
                <a:spcPct val="0"/>
              </a:spcBef>
            </a:pPr>
            <a:r>
              <a:rPr lang="uk-UA" sz="3600" spc="-93" dirty="0" smtClean="0">
                <a:solidFill>
                  <a:srgbClr val="1F2C47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Для фахівця</a:t>
            </a:r>
            <a:endParaRPr lang="uk-UA" sz="3600" spc="-93" dirty="0">
              <a:solidFill>
                <a:srgbClr val="1F2C47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2152535" y="910180"/>
            <a:ext cx="3657605" cy="739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69"/>
              </a:lnSpc>
              <a:spcBef>
                <a:spcPct val="0"/>
              </a:spcBef>
            </a:pPr>
            <a:r>
              <a:rPr lang="uk-UA" sz="3600" spc="-93" dirty="0" smtClean="0">
                <a:solidFill>
                  <a:srgbClr val="1F2C47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Для бізнесу</a:t>
            </a:r>
            <a:endParaRPr lang="uk-UA" sz="3600" spc="-93" dirty="0">
              <a:solidFill>
                <a:srgbClr val="1F2C47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4300" y="36755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-2649794" y="-3526135"/>
            <a:ext cx="5578401" cy="55784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1582" y="3670370"/>
            <a:ext cx="1010697" cy="101069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23396" y="315104"/>
            <a:ext cx="14471325" cy="3360455"/>
            <a:chOff x="0" y="0"/>
            <a:chExt cx="225868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8682" cy="812800"/>
            </a:xfrm>
            <a:custGeom>
              <a:avLst/>
              <a:gdLst/>
              <a:ahLst/>
              <a:cxnLst/>
              <a:rect l="l" t="t" r="r" b="b"/>
              <a:pathLst>
                <a:path w="2258682" h="812800">
                  <a:moveTo>
                    <a:pt x="37013" y="0"/>
                  </a:moveTo>
                  <a:lnTo>
                    <a:pt x="2221669" y="0"/>
                  </a:lnTo>
                  <a:cubicBezTo>
                    <a:pt x="2231485" y="0"/>
                    <a:pt x="2240899" y="3900"/>
                    <a:pt x="2247841" y="10841"/>
                  </a:cubicBezTo>
                  <a:cubicBezTo>
                    <a:pt x="2254782" y="17782"/>
                    <a:pt x="2258682" y="27196"/>
                    <a:pt x="2258682" y="37013"/>
                  </a:cubicBezTo>
                  <a:lnTo>
                    <a:pt x="2258682" y="775787"/>
                  </a:lnTo>
                  <a:cubicBezTo>
                    <a:pt x="2258682" y="796229"/>
                    <a:pt x="2242110" y="812800"/>
                    <a:pt x="2221669" y="812800"/>
                  </a:cubicBezTo>
                  <a:lnTo>
                    <a:pt x="37013" y="812800"/>
                  </a:lnTo>
                  <a:cubicBezTo>
                    <a:pt x="27196" y="812800"/>
                    <a:pt x="17782" y="808900"/>
                    <a:pt x="10841" y="801959"/>
                  </a:cubicBezTo>
                  <a:cubicBezTo>
                    <a:pt x="3900" y="795018"/>
                    <a:pt x="0" y="785604"/>
                    <a:pt x="0" y="775787"/>
                  </a:cubicBezTo>
                  <a:lnTo>
                    <a:pt x="0" y="37013"/>
                  </a:lnTo>
                  <a:cubicBezTo>
                    <a:pt x="0" y="27196"/>
                    <a:pt x="3900" y="17782"/>
                    <a:pt x="10841" y="10841"/>
                  </a:cubicBezTo>
                  <a:cubicBezTo>
                    <a:pt x="17782" y="3900"/>
                    <a:pt x="27196" y="0"/>
                    <a:pt x="37013" y="0"/>
                  </a:cubicBezTo>
                  <a:close/>
                </a:path>
              </a:pathLst>
            </a:custGeom>
            <a:solidFill>
              <a:srgbClr val="106861"/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258681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8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56055" y="591285"/>
            <a:ext cx="15023189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uk-UA" sz="5400" b="1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ТОВ ЕНЕРГІЯ БІЗНЕСУ </a:t>
            </a:r>
          </a:p>
          <a:p>
            <a:pPr marL="685800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uk-UA" sz="5400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має спеціалістів на фракційній співпраці </a:t>
            </a:r>
          </a:p>
          <a:p>
            <a:pPr marL="685800" indent="-6858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uk-UA" sz="5400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як компанія співпрацює фракційно також </a:t>
            </a:r>
            <a:endParaRPr lang="en-US" sz="5400" dirty="0">
              <a:solidFill>
                <a:srgbClr val="FFFFFF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51E28-6414-45E6-B55C-FB8E44EDF90A}"/>
              </a:ext>
            </a:extLst>
          </p:cNvPr>
          <p:cNvSpPr txBox="1"/>
          <p:nvPr/>
        </p:nvSpPr>
        <p:spPr>
          <a:xfrm>
            <a:off x="2790398" y="4175719"/>
            <a:ext cx="12707203" cy="5019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40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аудит облікових систем </a:t>
            </a:r>
            <a:endParaRPr lang="uk-UA" sz="4000" b="1" i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40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побудова бізнес процесів</a:t>
            </a:r>
            <a:endParaRPr lang="uk-UA" sz="4000" b="1" i="1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40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впровадження автоматизації 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40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</a:t>
            </a:r>
            <a:r>
              <a:rPr lang="en-US" sz="40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BAS</a:t>
            </a:r>
            <a:r>
              <a:rPr lang="uk-UA" sz="40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uk-UA" sz="40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М.</a:t>
            </a:r>
            <a:r>
              <a:rPr lang="en-US" sz="40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E.DOC</a:t>
            </a:r>
            <a:r>
              <a:rPr lang="uk-UA" sz="40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40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FREDO</a:t>
            </a:r>
            <a:r>
              <a:rPr lang="uk-UA" sz="40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Вчасно, </a:t>
            </a:r>
            <a:r>
              <a:rPr lang="en-US" sz="40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USPACY</a:t>
            </a:r>
            <a:r>
              <a:rPr lang="uk-UA" sz="40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);</a:t>
            </a:r>
            <a:endParaRPr lang="uk-UA" sz="4000" b="1" i="1" dirty="0">
              <a:solidFill>
                <a:schemeClr val="bg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40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навчання працівників</a:t>
            </a:r>
            <a:endParaRPr lang="uk-U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1999" y="5794176"/>
            <a:ext cx="6617483" cy="4032255"/>
            <a:chOff x="0" y="0"/>
            <a:chExt cx="2785608" cy="1542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5608" cy="1542473"/>
            </a:xfrm>
            <a:custGeom>
              <a:avLst/>
              <a:gdLst/>
              <a:ahLst/>
              <a:cxnLst/>
              <a:rect l="l" t="t" r="r" b="b"/>
              <a:pathLst>
                <a:path w="2785608" h="1542473">
                  <a:moveTo>
                    <a:pt x="39177" y="0"/>
                  </a:moveTo>
                  <a:lnTo>
                    <a:pt x="2746431" y="0"/>
                  </a:lnTo>
                  <a:cubicBezTo>
                    <a:pt x="2768068" y="0"/>
                    <a:pt x="2785608" y="17540"/>
                    <a:pt x="2785608" y="39177"/>
                  </a:cubicBezTo>
                  <a:lnTo>
                    <a:pt x="2785608" y="1503296"/>
                  </a:lnTo>
                  <a:cubicBezTo>
                    <a:pt x="2785608" y="1524933"/>
                    <a:pt x="2768068" y="1542473"/>
                    <a:pt x="2746431" y="1542473"/>
                  </a:cubicBezTo>
                  <a:lnTo>
                    <a:pt x="39177" y="1542473"/>
                  </a:lnTo>
                  <a:cubicBezTo>
                    <a:pt x="17540" y="1542473"/>
                    <a:pt x="0" y="1524933"/>
                    <a:pt x="0" y="1503296"/>
                  </a:cubicBezTo>
                  <a:lnTo>
                    <a:pt x="0" y="39177"/>
                  </a:lnTo>
                  <a:cubicBezTo>
                    <a:pt x="0" y="17540"/>
                    <a:pt x="17540" y="0"/>
                    <a:pt x="3917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5608" cy="1580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00047" y="6819251"/>
            <a:ext cx="62878" cy="2757759"/>
            <a:chOff x="0" y="0"/>
            <a:chExt cx="13374" cy="777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74" cy="777626"/>
            </a:xfrm>
            <a:custGeom>
              <a:avLst/>
              <a:gdLst/>
              <a:ahLst/>
              <a:cxnLst/>
              <a:rect l="l" t="t" r="r" b="b"/>
              <a:pathLst>
                <a:path w="13374" h="777626">
                  <a:moveTo>
                    <a:pt x="0" y="0"/>
                  </a:moveTo>
                  <a:lnTo>
                    <a:pt x="13374" y="0"/>
                  </a:lnTo>
                  <a:lnTo>
                    <a:pt x="13374" y="777626"/>
                  </a:lnTo>
                  <a:lnTo>
                    <a:pt x="0" y="7776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374" cy="815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5"/>
                </a:lnSpc>
              </a:pPr>
              <a:endParaRPr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165782" y="8472003"/>
            <a:ext cx="8895118" cy="457288"/>
            <a:chOff x="5169445" y="8318501"/>
            <a:chExt cx="8895118" cy="457288"/>
          </a:xfrm>
        </p:grpSpPr>
        <p:sp>
          <p:nvSpPr>
            <p:cNvPr id="8" name="Freeform 8"/>
            <p:cNvSpPr/>
            <p:nvPr/>
          </p:nvSpPr>
          <p:spPr>
            <a:xfrm>
              <a:off x="5169445" y="8318501"/>
              <a:ext cx="379034" cy="379204"/>
            </a:xfrm>
            <a:custGeom>
              <a:avLst/>
              <a:gdLst/>
              <a:ahLst/>
              <a:cxnLst/>
              <a:rect l="l" t="t" r="r" b="b"/>
              <a:pathLst>
                <a:path w="323520" h="323665">
                  <a:moveTo>
                    <a:pt x="0" y="0"/>
                  </a:moveTo>
                  <a:lnTo>
                    <a:pt x="323519" y="0"/>
                  </a:lnTo>
                  <a:lnTo>
                    <a:pt x="323519" y="323665"/>
                  </a:lnTo>
                  <a:lnTo>
                    <a:pt x="0" y="323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5613626" y="8468012"/>
              <a:ext cx="8450937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r>
                <a:rPr lang="en-US" sz="3600" dirty="0">
                  <a:solidFill>
                    <a:srgbClr val="FFFFFF"/>
                  </a:solidFill>
                  <a:latin typeface="Segoe UI" panose="020B0502040204020203" pitchFamily="34" charset="0"/>
                  <a:ea typeface="Open Sauce"/>
                  <a:cs typeface="Segoe UI" panose="020B0502040204020203" pitchFamily="34" charset="0"/>
                  <a:sym typeface="Open Sauce"/>
                </a:rPr>
                <a:t>https://www.energybiz.ua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158386" y="7903721"/>
            <a:ext cx="8047314" cy="431474"/>
            <a:chOff x="5170660" y="7835804"/>
            <a:chExt cx="8047314" cy="431474"/>
          </a:xfrm>
        </p:grpSpPr>
        <p:sp>
          <p:nvSpPr>
            <p:cNvPr id="7" name="Freeform 7"/>
            <p:cNvSpPr/>
            <p:nvPr/>
          </p:nvSpPr>
          <p:spPr>
            <a:xfrm>
              <a:off x="5170660" y="7835804"/>
              <a:ext cx="372636" cy="372636"/>
            </a:xfrm>
            <a:custGeom>
              <a:avLst/>
              <a:gdLst/>
              <a:ahLst/>
              <a:cxnLst/>
              <a:rect l="l" t="t" r="r" b="b"/>
              <a:pathLst>
                <a:path w="323665" h="323665">
                  <a:moveTo>
                    <a:pt x="0" y="0"/>
                  </a:moveTo>
                  <a:lnTo>
                    <a:pt x="323665" y="0"/>
                  </a:lnTo>
                  <a:lnTo>
                    <a:pt x="323665" y="323665"/>
                  </a:lnTo>
                  <a:lnTo>
                    <a:pt x="0" y="323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5613626" y="7959501"/>
              <a:ext cx="7604348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r>
                <a:rPr lang="uk-UA" sz="3600" dirty="0">
                  <a:solidFill>
                    <a:srgbClr val="FFFFFF"/>
                  </a:solidFill>
                  <a:latin typeface="Segoe UI" panose="020B0502040204020203" pitchFamily="34" charset="0"/>
                  <a:ea typeface="Open Sauce"/>
                  <a:cs typeface="Segoe UI" panose="020B0502040204020203" pitchFamily="34" charset="0"/>
                  <a:sym typeface="Open Sauce"/>
                </a:rPr>
                <a:t>0631426525</a:t>
              </a:r>
              <a:r>
                <a:rPr lang="en-US" sz="3600" dirty="0">
                  <a:solidFill>
                    <a:srgbClr val="FFFFFF"/>
                  </a:solidFill>
                  <a:latin typeface="Segoe UI" panose="020B0502040204020203" pitchFamily="34" charset="0"/>
                  <a:ea typeface="Open Sauce"/>
                  <a:cs typeface="Segoe UI" panose="020B0502040204020203" pitchFamily="34" charset="0"/>
                  <a:sym typeface="Open Sauce"/>
                </a:rPr>
                <a:t>ua@gmal.com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158386" y="9126477"/>
            <a:ext cx="7308396" cy="450534"/>
            <a:chOff x="5161277" y="8807766"/>
            <a:chExt cx="7308396" cy="450534"/>
          </a:xfrm>
        </p:grpSpPr>
        <p:sp>
          <p:nvSpPr>
            <p:cNvPr id="6" name="Freeform 6"/>
            <p:cNvSpPr/>
            <p:nvPr/>
          </p:nvSpPr>
          <p:spPr>
            <a:xfrm>
              <a:off x="5161277" y="8807766"/>
              <a:ext cx="380902" cy="380902"/>
            </a:xfrm>
            <a:custGeom>
              <a:avLst/>
              <a:gdLst/>
              <a:ahLst/>
              <a:cxnLst/>
              <a:rect l="l" t="t" r="r" b="b"/>
              <a:pathLst>
                <a:path w="323665" h="323665">
                  <a:moveTo>
                    <a:pt x="0" y="0"/>
                  </a:moveTo>
                  <a:lnTo>
                    <a:pt x="323665" y="0"/>
                  </a:lnTo>
                  <a:lnTo>
                    <a:pt x="323665" y="323665"/>
                  </a:lnTo>
                  <a:lnTo>
                    <a:pt x="0" y="323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5613626" y="8950523"/>
              <a:ext cx="6856047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r>
                <a:rPr lang="uk-UA" sz="3600" dirty="0">
                  <a:solidFill>
                    <a:srgbClr val="FFFFFF"/>
                  </a:solidFill>
                  <a:latin typeface="Segoe UI" panose="020B0502040204020203" pitchFamily="34" charset="0"/>
                  <a:ea typeface="Open Sauce"/>
                  <a:cs typeface="Segoe UI" panose="020B0502040204020203" pitchFamily="34" charset="0"/>
                  <a:sym typeface="Open Sauce"/>
                </a:rPr>
                <a:t>Україна</a:t>
              </a:r>
              <a:endParaRPr lang="en-US" sz="3600" dirty="0">
                <a:solidFill>
                  <a:srgbClr val="FFFFFF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162781" y="7328011"/>
            <a:ext cx="5388274" cy="399881"/>
            <a:chOff x="5170052" y="7353076"/>
            <a:chExt cx="5388274" cy="399881"/>
          </a:xfrm>
        </p:grpSpPr>
        <p:sp>
          <p:nvSpPr>
            <p:cNvPr id="9" name="Freeform 9"/>
            <p:cNvSpPr/>
            <p:nvPr/>
          </p:nvSpPr>
          <p:spPr>
            <a:xfrm>
              <a:off x="5170052" y="7353076"/>
              <a:ext cx="372667" cy="372667"/>
            </a:xfrm>
            <a:custGeom>
              <a:avLst/>
              <a:gdLst/>
              <a:ahLst/>
              <a:cxnLst/>
              <a:rect l="l" t="t" r="r" b="b"/>
              <a:pathLst>
                <a:path w="323665" h="323665">
                  <a:moveTo>
                    <a:pt x="0" y="0"/>
                  </a:moveTo>
                  <a:lnTo>
                    <a:pt x="323665" y="0"/>
                  </a:lnTo>
                  <a:lnTo>
                    <a:pt x="323665" y="323665"/>
                  </a:lnTo>
                  <a:lnTo>
                    <a:pt x="0" y="323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5614166" y="7445180"/>
              <a:ext cx="4944160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r>
                <a:rPr lang="en-US" sz="3600" dirty="0">
                  <a:solidFill>
                    <a:srgbClr val="FFFFFF"/>
                  </a:solidFill>
                  <a:latin typeface="Segoe UI" panose="020B0502040204020203" pitchFamily="34" charset="0"/>
                  <a:ea typeface="Open Sauce"/>
                  <a:cs typeface="Segoe UI" panose="020B0502040204020203" pitchFamily="34" charset="0"/>
                  <a:sym typeface="Open Sauce"/>
                </a:rPr>
                <a:t>+</a:t>
              </a:r>
              <a:r>
                <a:rPr lang="uk-UA" sz="3600" dirty="0">
                  <a:solidFill>
                    <a:srgbClr val="FFFFFF"/>
                  </a:solidFill>
                  <a:latin typeface="Segoe UI" panose="020B0502040204020203" pitchFamily="34" charset="0"/>
                  <a:ea typeface="Open Sauce"/>
                  <a:cs typeface="Segoe UI" panose="020B0502040204020203" pitchFamily="34" charset="0"/>
                  <a:sym typeface="Open Sauce"/>
                </a:rPr>
                <a:t>38 (063) 142-65-25</a:t>
              </a:r>
              <a:endParaRPr lang="en-US" sz="3600" dirty="0">
                <a:solidFill>
                  <a:srgbClr val="FFFFFF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158386" y="6667030"/>
            <a:ext cx="4466252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38"/>
              </a:lnSpc>
            </a:pPr>
            <a:r>
              <a:rPr lang="uk-UA" sz="3600" b="1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Раді співпрацювати</a:t>
            </a:r>
            <a:endParaRPr lang="en-US" sz="3600" b="1" dirty="0">
              <a:solidFill>
                <a:srgbClr val="FFFFFF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572000" y="5699546"/>
            <a:ext cx="6617482" cy="828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16"/>
              </a:lnSpc>
              <a:spcBef>
                <a:spcPct val="0"/>
              </a:spcBef>
            </a:pPr>
            <a:r>
              <a:rPr lang="uk-UA" sz="4800" b="1" spc="477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Дякую за ваш час</a:t>
            </a:r>
            <a:endParaRPr lang="en-US" sz="4800" b="1" spc="477" dirty="0">
              <a:solidFill>
                <a:srgbClr val="FFFFFF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-2524550" y="-3006279"/>
            <a:ext cx="4201427" cy="420142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067950" y="6633635"/>
            <a:ext cx="762083" cy="76208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0E2A7034-960C-49FA-A3BD-06E35F5C8CA6}"/>
              </a:ext>
            </a:extLst>
          </p:cNvPr>
          <p:cNvGrpSpPr/>
          <p:nvPr/>
        </p:nvGrpSpPr>
        <p:grpSpPr>
          <a:xfrm>
            <a:off x="8024546" y="-61006"/>
            <a:ext cx="3396898" cy="1600200"/>
            <a:chOff x="199742" y="0"/>
            <a:chExt cx="3396898" cy="1600200"/>
          </a:xfrm>
        </p:grpSpPr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0C764899-7429-4270-8F81-51EBA4E99B2E}"/>
                </a:ext>
              </a:extLst>
            </p:cNvPr>
            <p:cNvSpPr txBox="1"/>
            <p:nvPr/>
          </p:nvSpPr>
          <p:spPr>
            <a:xfrm>
              <a:off x="1799942" y="535078"/>
              <a:ext cx="179669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21"/>
                </a:lnSpc>
              </a:pPr>
              <a:r>
                <a:rPr lang="uk-UA" sz="2453" b="1" spc="-49" dirty="0">
                  <a:solidFill>
                    <a:srgbClr val="19191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ЕНЕРГІЯ БІЗНЕСУ</a:t>
              </a:r>
              <a:endParaRPr lang="en-US" sz="2453" b="1" spc="-49" dirty="0">
                <a:solidFill>
                  <a:srgbClr val="191919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6D8E3C6-E480-47CD-8DC3-B5C1E3321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742" y="0"/>
              <a:ext cx="1600200" cy="1600200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E195B26-B307-47A5-BA72-86996FB551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730" y="0"/>
            <a:ext cx="6857439" cy="1028700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5811589" y="8007246"/>
            <a:ext cx="4201427" cy="420142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AEEA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TextBox 8">
            <a:extLst>
              <a:ext uri="{FF2B5EF4-FFF2-40B4-BE49-F238E27FC236}">
                <a16:creationId xmlns:a16="http://schemas.microsoft.com/office/drawing/2014/main" id="{07BCE006-4AAB-499C-852E-CC5A117C6ACA}"/>
              </a:ext>
            </a:extLst>
          </p:cNvPr>
          <p:cNvSpPr txBox="1"/>
          <p:nvPr/>
        </p:nvSpPr>
        <p:spPr>
          <a:xfrm>
            <a:off x="521417" y="1373906"/>
            <a:ext cx="1151231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Мене звати Галина Бондар</a:t>
            </a:r>
            <a:endParaRPr lang="en-US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sym typeface="Open Sauce"/>
            </a:endParaRPr>
          </a:p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Я є керівником і власником компанії «Енергія бізнесу» </a:t>
            </a:r>
            <a:endParaRPr lang="en-US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sym typeface="Open Sauce"/>
            </a:endParaRPr>
          </a:p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Маю освіту з бухобліку і аудиту (магістратура)</a:t>
            </a:r>
          </a:p>
          <a:p>
            <a:pPr marL="0" lvl="0" indent="0" algn="l"/>
            <a:endParaRPr lang="uk-UA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sym typeface="Open Sauce"/>
            </a:endParaRPr>
          </a:p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Досвід роботи в </a:t>
            </a:r>
            <a:r>
              <a:rPr lang="uk-UA" sz="3600" i="1" dirty="0" smtClean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обліку і оподаткуванні з </a:t>
            </a: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2001 року  </a:t>
            </a:r>
          </a:p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Досвід роботи в </a:t>
            </a:r>
            <a:r>
              <a:rPr lang="uk-UA" sz="3600" i="1" dirty="0" smtClean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галузі автоматизації </a:t>
            </a: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понад 17 </a:t>
            </a:r>
            <a:r>
              <a:rPr lang="uk-UA" sz="3600" i="1" dirty="0" smtClean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років</a:t>
            </a:r>
          </a:p>
          <a:p>
            <a:pPr marL="0" lvl="0" indent="0" algn="l"/>
            <a:r>
              <a:rPr lang="uk-UA" sz="3600" i="1" dirty="0" smtClean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Разом з командою підтримуємо понад 100 компаній з різних галузей </a:t>
            </a:r>
            <a:endParaRPr lang="uk-UA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sym typeface="Open Sauce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E42102-4A01-44AB-8F5C-878E159EE64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32" t="20708" r="2469" b="2951"/>
          <a:stretch/>
        </p:blipFill>
        <p:spPr>
          <a:xfrm>
            <a:off x="304735" y="5790358"/>
            <a:ext cx="4201427" cy="3981293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-667597" y="9167508"/>
            <a:ext cx="1614906" cy="1614906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433" y="-339559"/>
            <a:ext cx="8956821" cy="11772679"/>
            <a:chOff x="0" y="0"/>
            <a:chExt cx="2171400" cy="2854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1400" cy="2854048"/>
            </a:xfrm>
            <a:custGeom>
              <a:avLst/>
              <a:gdLst/>
              <a:ahLst/>
              <a:cxnLst/>
              <a:rect l="l" t="t" r="r" b="b"/>
              <a:pathLst>
                <a:path w="2171400" h="2854048">
                  <a:moveTo>
                    <a:pt x="37167" y="0"/>
                  </a:moveTo>
                  <a:lnTo>
                    <a:pt x="2134233" y="0"/>
                  </a:lnTo>
                  <a:cubicBezTo>
                    <a:pt x="2154760" y="0"/>
                    <a:pt x="2171400" y="16640"/>
                    <a:pt x="2171400" y="37167"/>
                  </a:cubicBezTo>
                  <a:lnTo>
                    <a:pt x="2171400" y="2816880"/>
                  </a:lnTo>
                  <a:cubicBezTo>
                    <a:pt x="2171400" y="2826738"/>
                    <a:pt x="2167484" y="2836192"/>
                    <a:pt x="2160514" y="2843162"/>
                  </a:cubicBezTo>
                  <a:cubicBezTo>
                    <a:pt x="2153544" y="2850132"/>
                    <a:pt x="2144090" y="2854048"/>
                    <a:pt x="2134233" y="2854048"/>
                  </a:cubicBezTo>
                  <a:lnTo>
                    <a:pt x="37167" y="2854048"/>
                  </a:lnTo>
                  <a:cubicBezTo>
                    <a:pt x="27310" y="2854048"/>
                    <a:pt x="17856" y="2850132"/>
                    <a:pt x="10886" y="2843162"/>
                  </a:cubicBezTo>
                  <a:cubicBezTo>
                    <a:pt x="3916" y="2836192"/>
                    <a:pt x="0" y="2826738"/>
                    <a:pt x="0" y="2816880"/>
                  </a:cubicBezTo>
                  <a:lnTo>
                    <a:pt x="0" y="37167"/>
                  </a:lnTo>
                  <a:cubicBezTo>
                    <a:pt x="0" y="27310"/>
                    <a:pt x="3916" y="17856"/>
                    <a:pt x="10886" y="10886"/>
                  </a:cubicBezTo>
                  <a:cubicBezTo>
                    <a:pt x="17856" y="3916"/>
                    <a:pt x="27310" y="0"/>
                    <a:pt x="37167" y="0"/>
                  </a:cubicBezTo>
                  <a:close/>
                </a:path>
              </a:pathLst>
            </a:custGeom>
            <a:solidFill>
              <a:srgbClr val="106861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171400" cy="2873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916400" y="9486900"/>
            <a:ext cx="1012513" cy="591271"/>
          </a:xfrm>
          <a:custGeom>
            <a:avLst/>
            <a:gdLst/>
            <a:ahLst/>
            <a:cxnLst/>
            <a:rect l="l" t="t" r="r" b="b"/>
            <a:pathLst>
              <a:path w="2264637" h="1659361">
                <a:moveTo>
                  <a:pt x="0" y="0"/>
                </a:moveTo>
                <a:lnTo>
                  <a:pt x="2264637" y="0"/>
                </a:lnTo>
                <a:lnTo>
                  <a:pt x="2264637" y="1659362"/>
                </a:lnTo>
                <a:lnTo>
                  <a:pt x="0" y="1659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5228" y="2067722"/>
            <a:ext cx="9198351" cy="6778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uk-UA" sz="4000" b="1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Коли компанія потребує найму?</a:t>
            </a: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Зростання/нові напрями</a:t>
            </a:r>
          </a:p>
          <a:p>
            <a:pPr marL="571500" lvl="0" indent="-571500" algn="l">
              <a:buFont typeface="Wingdings" panose="05000000000000000000" pitchFamily="2" charset="2"/>
              <a:buChar char="q"/>
            </a:pPr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Звільнення працівників</a:t>
            </a:r>
          </a:p>
          <a:p>
            <a:pPr marL="0" lvl="0" indent="0" algn="l">
              <a:lnSpc>
                <a:spcPts val="3656"/>
              </a:lnSpc>
            </a:pPr>
            <a:endParaRPr lang="uk-UA" sz="36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lvl="0" indent="0" algn="l">
              <a:lnSpc>
                <a:spcPts val="3656"/>
              </a:lnSpc>
            </a:pPr>
            <a:r>
              <a:rPr lang="uk-UA" sz="4000" b="1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Причини звільнення </a:t>
            </a: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Виїзд за кордон</a:t>
            </a:r>
            <a:endParaRPr lang="uk-UA" sz="36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571500" lvl="0" indent="-571500" algn="l">
              <a:buFont typeface="Wingdings" panose="05000000000000000000" pitchFamily="2" charset="2"/>
              <a:buChar char="Ø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Мобілізація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Стан </a:t>
            </a:r>
            <a:r>
              <a:rPr lang="uk-UA" sz="3600" i="1" dirty="0" smtClean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здоров’я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uk-UA" sz="3600" i="1" dirty="0" smtClean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Особисті обставини</a:t>
            </a:r>
            <a:endParaRPr lang="uk-UA" sz="36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Невідповідність і </a:t>
            </a:r>
            <a:r>
              <a:rPr lang="uk-UA" sz="3600" i="1" dirty="0" smtClean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незадоволеність</a:t>
            </a:r>
            <a:endParaRPr lang="uk-UA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lvl="0" indent="0" algn="l">
              <a:lnSpc>
                <a:spcPts val="3656"/>
              </a:lnSpc>
            </a:pPr>
            <a:endParaRPr lang="uk-UA" sz="36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44445" y="8522991"/>
            <a:ext cx="738170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04"/>
              </a:lnSpc>
            </a:pPr>
            <a:r>
              <a:rPr lang="uk-UA" sz="3600" b="1" i="1" spc="25" dirty="0">
                <a:solidFill>
                  <a:srgbClr val="FDFBFB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«Якби нам важко не було, але вже точно ніколи не буде соромно»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AE3F4ED0-77E2-404F-BD94-1BB459F75932}"/>
              </a:ext>
            </a:extLst>
          </p:cNvPr>
          <p:cNvGrpSpPr/>
          <p:nvPr/>
        </p:nvGrpSpPr>
        <p:grpSpPr>
          <a:xfrm>
            <a:off x="199742" y="0"/>
            <a:ext cx="3396898" cy="1600200"/>
            <a:chOff x="199742" y="0"/>
            <a:chExt cx="3396898" cy="1600200"/>
          </a:xfrm>
        </p:grpSpPr>
        <p:sp>
          <p:nvSpPr>
            <p:cNvPr id="10" name="TextBox 10"/>
            <p:cNvSpPr txBox="1"/>
            <p:nvPr/>
          </p:nvSpPr>
          <p:spPr>
            <a:xfrm>
              <a:off x="1799942" y="535078"/>
              <a:ext cx="179669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21"/>
                </a:lnSpc>
              </a:pPr>
              <a:r>
                <a:rPr lang="uk-UA" sz="2453" b="1" spc="-49" dirty="0">
                  <a:solidFill>
                    <a:srgbClr val="19191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ЕНЕРГІЯ БІЗНЕСУ</a:t>
              </a:r>
              <a:endParaRPr lang="en-US" sz="2453" b="1" spc="-49" dirty="0">
                <a:solidFill>
                  <a:srgbClr val="191919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BDB62F4-6605-4DF9-9BCD-F82B4DE0B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742" y="0"/>
              <a:ext cx="1600200" cy="1600200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FEB53C-9D1F-4C6A-9084-477D2BD420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80" r="13646"/>
          <a:stretch/>
        </p:blipFill>
        <p:spPr>
          <a:xfrm>
            <a:off x="10425395" y="429621"/>
            <a:ext cx="7696200" cy="777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4572000" y="8411012"/>
            <a:ext cx="12926168" cy="1184047"/>
          </a:xfrm>
          <a:custGeom>
            <a:avLst/>
            <a:gdLst/>
            <a:ahLst/>
            <a:cxnLst/>
            <a:rect l="l" t="t" r="r" b="b"/>
            <a:pathLst>
              <a:path w="12710840" h="1184047">
                <a:moveTo>
                  <a:pt x="0" y="0"/>
                </a:moveTo>
                <a:lnTo>
                  <a:pt x="12710840" y="0"/>
                </a:lnTo>
                <a:lnTo>
                  <a:pt x="12710840" y="1184046"/>
                </a:lnTo>
                <a:lnTo>
                  <a:pt x="0" y="1184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08633"/>
            </a:stretch>
          </a:blipFill>
        </p:spPr>
        <p:txBody>
          <a:bodyPr/>
          <a:lstStyle/>
          <a:p>
            <a:endParaRPr lang="uk-UA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491629"/>
            <a:chOff x="0" y="0"/>
            <a:chExt cx="4816593" cy="1182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82980"/>
            </a:xfrm>
            <a:custGeom>
              <a:avLst/>
              <a:gdLst/>
              <a:ahLst/>
              <a:cxnLst/>
              <a:rect l="l" t="t" r="r" b="b"/>
              <a:pathLst>
                <a:path w="4816592" h="1182980">
                  <a:moveTo>
                    <a:pt x="0" y="0"/>
                  </a:moveTo>
                  <a:lnTo>
                    <a:pt x="4816592" y="0"/>
                  </a:lnTo>
                  <a:lnTo>
                    <a:pt x="4816592" y="1182980"/>
                  </a:lnTo>
                  <a:lnTo>
                    <a:pt x="0" y="1182980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816593" cy="1202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4491629"/>
          </a:xfrm>
          <a:custGeom>
            <a:avLst/>
            <a:gdLst/>
            <a:ahLst/>
            <a:cxnLst/>
            <a:rect l="l" t="t" r="r" b="b"/>
            <a:pathLst>
              <a:path w="18288000" h="4491629">
                <a:moveTo>
                  <a:pt x="0" y="0"/>
                </a:moveTo>
                <a:lnTo>
                  <a:pt x="18288000" y="0"/>
                </a:lnTo>
                <a:lnTo>
                  <a:pt x="18288000" y="4491629"/>
                </a:lnTo>
                <a:lnTo>
                  <a:pt x="0" y="449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t="-85634" b="-8563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uk-UA" dirty="0"/>
          </a:p>
        </p:txBody>
      </p:sp>
      <p:grpSp>
        <p:nvGrpSpPr>
          <p:cNvPr id="12" name="Group 12"/>
          <p:cNvGrpSpPr/>
          <p:nvPr/>
        </p:nvGrpSpPr>
        <p:grpSpPr>
          <a:xfrm>
            <a:off x="16113923" y="9258300"/>
            <a:ext cx="327444" cy="32744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648108" y="9258300"/>
            <a:ext cx="327444" cy="32744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161723" y="9258300"/>
            <a:ext cx="327444" cy="3274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C4B68F-D614-44CE-B647-B5BF36C09C0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6" y="1558803"/>
            <a:ext cx="12936442" cy="7208549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8616C92C-5BC2-4DC0-A0EF-99A33114DA85}"/>
              </a:ext>
            </a:extLst>
          </p:cNvPr>
          <p:cNvSpPr txBox="1"/>
          <p:nvPr/>
        </p:nvSpPr>
        <p:spPr>
          <a:xfrm>
            <a:off x="0" y="221469"/>
            <a:ext cx="182880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69"/>
              </a:lnSpc>
              <a:spcBef>
                <a:spcPct val="0"/>
              </a:spcBef>
            </a:pPr>
            <a:r>
              <a:rPr lang="uk-UA" sz="5400" b="1" spc="-93" dirty="0" smtClean="0">
                <a:solidFill>
                  <a:schemeClr val="bg1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Мотивація найму по спільним цінностям </a:t>
            </a:r>
            <a:r>
              <a:rPr lang="uk-UA" sz="5400" b="1" spc="-93" dirty="0">
                <a:solidFill>
                  <a:schemeClr val="bg1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та </a:t>
            </a:r>
            <a:r>
              <a:rPr lang="en-US" sz="5400" b="1" spc="-93" dirty="0">
                <a:solidFill>
                  <a:schemeClr val="bg1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soft skills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8244B42F-F7E9-4FCD-B470-E649B61DEE56}"/>
              </a:ext>
            </a:extLst>
          </p:cNvPr>
          <p:cNvSpPr txBox="1"/>
          <p:nvPr/>
        </p:nvSpPr>
        <p:spPr>
          <a:xfrm>
            <a:off x="577804" y="5163078"/>
            <a:ext cx="783599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Безпека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Графік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Віддалено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Дод блага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Авто/Автобус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Лояльність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Підтримка</a:t>
            </a:r>
          </a:p>
          <a:p>
            <a:pPr marL="571500" lvl="0" indent="-571500" algn="l">
              <a:buFont typeface="Wingdings" panose="05000000000000000000" pitchFamily="2" charset="2"/>
              <a:buChar char="ü"/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sym typeface="Open Sauce"/>
              </a:rPr>
              <a:t>Реалізація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599" y="-2828925"/>
            <a:ext cx="5167217" cy="505206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10892" y="0"/>
            <a:ext cx="6648057" cy="10287000"/>
            <a:chOff x="0" y="0"/>
            <a:chExt cx="1750928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0928" cy="2709333"/>
            </a:xfrm>
            <a:custGeom>
              <a:avLst/>
              <a:gdLst/>
              <a:ahLst/>
              <a:cxnLst/>
              <a:rect l="l" t="t" r="r" b="b"/>
              <a:pathLst>
                <a:path w="1750928" h="2709333">
                  <a:moveTo>
                    <a:pt x="0" y="0"/>
                  </a:moveTo>
                  <a:lnTo>
                    <a:pt x="1750928" y="0"/>
                  </a:lnTo>
                  <a:lnTo>
                    <a:pt x="17509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750928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33600" y="1555476"/>
            <a:ext cx="5811739" cy="791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644"/>
              </a:lnSpc>
              <a:spcBef>
                <a:spcPct val="0"/>
              </a:spcBef>
            </a:pPr>
            <a:r>
              <a:rPr lang="uk-UA" sz="5400" b="1" spc="-94" dirty="0">
                <a:solidFill>
                  <a:srgbClr val="2C3852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Секрети найму</a:t>
            </a:r>
            <a:endParaRPr lang="en-US" sz="5400" b="1" spc="-94" dirty="0">
              <a:solidFill>
                <a:srgbClr val="2C3852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33600" y="2552849"/>
            <a:ext cx="9067800" cy="6629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Оголошення – збір резюме – порівняння – співбесіда – обробка даних – відповідь </a:t>
            </a:r>
            <a:endParaRPr lang="uk-U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10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Відразу випробувальний термін або тестовий тиждень під навантаженням</a:t>
            </a:r>
            <a:endParaRPr lang="uk-U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0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Дуже важливо, хто на позиції HR – чи зможуть найняти експертів без страху або рядовий персонал без знецінення</a:t>
            </a:r>
          </a:p>
          <a:p>
            <a:endParaRPr lang="uk-UA" sz="1000" i="1" dirty="0">
              <a:solidFill>
                <a:srgbClr val="1F2C47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endParaRPr lang="uk-UA" sz="10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Конкурентна боротьба за працівника не тільки з прямими роботодавцями, а й з родиною, ЗСУ, виїздом за кордон і </a:t>
            </a:r>
            <a:r>
              <a:rPr lang="uk-UA" sz="3600" i="1" dirty="0" err="1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т.д</a:t>
            </a: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10892" y="0"/>
            <a:ext cx="6577108" cy="10287000"/>
          </a:xfrm>
          <a:custGeom>
            <a:avLst/>
            <a:gdLst/>
            <a:ahLst/>
            <a:cxnLst/>
            <a:rect l="l" t="t" r="r" b="b"/>
            <a:pathLst>
              <a:path w="6577108" h="10287000">
                <a:moveTo>
                  <a:pt x="0" y="0"/>
                </a:moveTo>
                <a:lnTo>
                  <a:pt x="6577108" y="0"/>
                </a:lnTo>
                <a:lnTo>
                  <a:pt x="65771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l="-67377" r="-67377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390959" y="8648699"/>
            <a:ext cx="3015067" cy="300522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801257" y="3567895"/>
            <a:ext cx="654889" cy="65488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D33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7CC14-C280-4474-9C08-ECE3F6FC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77" y="2867608"/>
            <a:ext cx="791050" cy="791050"/>
          </a:xfrm>
          <a:prstGeom prst="rect">
            <a:avLst/>
          </a:prstGeom>
        </p:spPr>
      </p:pic>
      <p:sp>
        <p:nvSpPr>
          <p:cNvPr id="21" name="Freeform 29">
            <a:extLst>
              <a:ext uri="{FF2B5EF4-FFF2-40B4-BE49-F238E27FC236}">
                <a16:creationId xmlns:a16="http://schemas.microsoft.com/office/drawing/2014/main" id="{05924C55-995C-4A5E-BF26-25978A133361}"/>
              </a:ext>
            </a:extLst>
          </p:cNvPr>
          <p:cNvSpPr/>
          <p:nvPr/>
        </p:nvSpPr>
        <p:spPr>
          <a:xfrm>
            <a:off x="935177" y="6012826"/>
            <a:ext cx="791050" cy="742598"/>
          </a:xfrm>
          <a:custGeom>
            <a:avLst/>
            <a:gdLst/>
            <a:ahLst/>
            <a:cxnLst/>
            <a:rect l="l" t="t" r="r" b="b"/>
            <a:pathLst>
              <a:path w="841683" h="790130">
                <a:moveTo>
                  <a:pt x="0" y="0"/>
                </a:moveTo>
                <a:lnTo>
                  <a:pt x="841682" y="0"/>
                </a:lnTo>
                <a:lnTo>
                  <a:pt x="841682" y="790130"/>
                </a:lnTo>
                <a:lnTo>
                  <a:pt x="0" y="790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F857C7E-71DF-4002-87C1-C011FE2AD6B1}"/>
              </a:ext>
            </a:extLst>
          </p:cNvPr>
          <p:cNvSpPr/>
          <p:nvPr/>
        </p:nvSpPr>
        <p:spPr>
          <a:xfrm>
            <a:off x="935177" y="4222784"/>
            <a:ext cx="841683" cy="841683"/>
          </a:xfrm>
          <a:custGeom>
            <a:avLst/>
            <a:gdLst/>
            <a:ahLst/>
            <a:cxnLst/>
            <a:rect l="l" t="t" r="r" b="b"/>
            <a:pathLst>
              <a:path w="841683" h="841683">
                <a:moveTo>
                  <a:pt x="0" y="0"/>
                </a:moveTo>
                <a:lnTo>
                  <a:pt x="841682" y="0"/>
                </a:lnTo>
                <a:lnTo>
                  <a:pt x="841682" y="841683"/>
                </a:lnTo>
                <a:lnTo>
                  <a:pt x="0" y="841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7" name="Групувати 16">
            <a:extLst>
              <a:ext uri="{FF2B5EF4-FFF2-40B4-BE49-F238E27FC236}">
                <a16:creationId xmlns:a16="http://schemas.microsoft.com/office/drawing/2014/main" id="{AE3F4ED0-77E2-404F-BD94-1BB459F75932}"/>
              </a:ext>
            </a:extLst>
          </p:cNvPr>
          <p:cNvGrpSpPr/>
          <p:nvPr/>
        </p:nvGrpSpPr>
        <p:grpSpPr>
          <a:xfrm>
            <a:off x="199742" y="0"/>
            <a:ext cx="3396898" cy="1600200"/>
            <a:chOff x="199742" y="0"/>
            <a:chExt cx="3396898" cy="1600200"/>
          </a:xfrm>
        </p:grpSpPr>
        <p:sp>
          <p:nvSpPr>
            <p:cNvPr id="28" name="TextBox 10"/>
            <p:cNvSpPr txBox="1"/>
            <p:nvPr/>
          </p:nvSpPr>
          <p:spPr>
            <a:xfrm>
              <a:off x="1799942" y="535078"/>
              <a:ext cx="179669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21"/>
                </a:lnSpc>
              </a:pPr>
              <a:r>
                <a:rPr lang="uk-UA" sz="2453" b="1" spc="-49" dirty="0">
                  <a:solidFill>
                    <a:srgbClr val="19191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ЕНЕРГІЯ БІЗНЕСУ</a:t>
              </a:r>
              <a:endParaRPr lang="en-US" sz="2453" b="1" spc="-49" dirty="0">
                <a:solidFill>
                  <a:srgbClr val="191919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BDB62F4-6605-4DF9-9BCD-F82B4DE0B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742" y="0"/>
              <a:ext cx="1600200" cy="1600200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5562"/>
          <a:stretch/>
        </p:blipFill>
        <p:spPr>
          <a:xfrm>
            <a:off x="946421" y="7985722"/>
            <a:ext cx="751765" cy="874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7868" y="876300"/>
            <a:ext cx="16920201" cy="8796706"/>
            <a:chOff x="0" y="0"/>
            <a:chExt cx="4456349" cy="2316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6349" cy="2316828"/>
            </a:xfrm>
            <a:custGeom>
              <a:avLst/>
              <a:gdLst/>
              <a:ahLst/>
              <a:cxnLst/>
              <a:rect l="l" t="t" r="r" b="b"/>
              <a:pathLst>
                <a:path w="4456349" h="2316828">
                  <a:moveTo>
                    <a:pt x="11439" y="0"/>
                  </a:moveTo>
                  <a:lnTo>
                    <a:pt x="4444910" y="0"/>
                  </a:lnTo>
                  <a:cubicBezTo>
                    <a:pt x="4447944" y="0"/>
                    <a:pt x="4450854" y="1205"/>
                    <a:pt x="4452999" y="3350"/>
                  </a:cubicBezTo>
                  <a:cubicBezTo>
                    <a:pt x="4455144" y="5496"/>
                    <a:pt x="4456349" y="8405"/>
                    <a:pt x="4456349" y="11439"/>
                  </a:cubicBezTo>
                  <a:lnTo>
                    <a:pt x="4456349" y="2305389"/>
                  </a:lnTo>
                  <a:cubicBezTo>
                    <a:pt x="4456349" y="2308423"/>
                    <a:pt x="4455144" y="2311332"/>
                    <a:pt x="4452999" y="2313478"/>
                  </a:cubicBezTo>
                  <a:cubicBezTo>
                    <a:pt x="4450854" y="2315623"/>
                    <a:pt x="4447944" y="2316828"/>
                    <a:pt x="4444910" y="2316828"/>
                  </a:cubicBezTo>
                  <a:lnTo>
                    <a:pt x="11439" y="2316828"/>
                  </a:lnTo>
                  <a:cubicBezTo>
                    <a:pt x="8405" y="2316828"/>
                    <a:pt x="5496" y="2315623"/>
                    <a:pt x="3350" y="2313478"/>
                  </a:cubicBezTo>
                  <a:cubicBezTo>
                    <a:pt x="1205" y="2311332"/>
                    <a:pt x="0" y="2308423"/>
                    <a:pt x="0" y="2305389"/>
                  </a:cubicBezTo>
                  <a:lnTo>
                    <a:pt x="0" y="11439"/>
                  </a:lnTo>
                  <a:cubicBezTo>
                    <a:pt x="0" y="8405"/>
                    <a:pt x="1205" y="5496"/>
                    <a:pt x="3350" y="3350"/>
                  </a:cubicBezTo>
                  <a:cubicBezTo>
                    <a:pt x="5496" y="1205"/>
                    <a:pt x="8405" y="0"/>
                    <a:pt x="11439" y="0"/>
                  </a:cubicBezTo>
                  <a:close/>
                </a:path>
              </a:pathLst>
            </a:custGeom>
            <a:solidFill>
              <a:srgbClr val="FDFBFB">
                <a:alpha val="9882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56349" cy="2335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27902" y="1597213"/>
            <a:ext cx="103159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178"/>
              </a:lnSpc>
              <a:spcBef>
                <a:spcPct val="0"/>
              </a:spcBef>
            </a:pPr>
            <a:r>
              <a:rPr lang="uk-UA" sz="5400" b="1" spc="-102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Гнучкі компетенції </a:t>
            </a:r>
            <a:r>
              <a:rPr lang="en-US" sz="5400" b="1" spc="-102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soft skills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2443459" y="5261939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5400000">
            <a:off x="2001983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AutoShape 9"/>
          <p:cNvSpPr/>
          <p:nvPr/>
        </p:nvSpPr>
        <p:spPr>
          <a:xfrm>
            <a:off x="2951228" y="7733460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0" name="Freeform 10"/>
          <p:cNvSpPr/>
          <p:nvPr/>
        </p:nvSpPr>
        <p:spPr>
          <a:xfrm rot="-5400000" flipH="1" flipV="1">
            <a:off x="4503931" y="6277478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0542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4091013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AutoShape 12"/>
          <p:cNvSpPr/>
          <p:nvPr/>
        </p:nvSpPr>
        <p:spPr>
          <a:xfrm flipH="1" flipV="1">
            <a:off x="4981022" y="5424060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3" name="Freeform 13"/>
          <p:cNvSpPr/>
          <p:nvPr/>
        </p:nvSpPr>
        <p:spPr>
          <a:xfrm rot="-5400000">
            <a:off x="6560405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5400000">
            <a:off x="6118930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AutoShape 15"/>
          <p:cNvSpPr/>
          <p:nvPr/>
        </p:nvSpPr>
        <p:spPr>
          <a:xfrm>
            <a:off x="7068175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6" name="Freeform 16"/>
          <p:cNvSpPr/>
          <p:nvPr/>
        </p:nvSpPr>
        <p:spPr>
          <a:xfrm rot="-5400000" flipH="1" flipV="1">
            <a:off x="8620878" y="6277566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5400000">
            <a:off x="8207959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AutoShape 18"/>
          <p:cNvSpPr/>
          <p:nvPr/>
        </p:nvSpPr>
        <p:spPr>
          <a:xfrm flipH="1" flipV="1">
            <a:off x="9097969" y="5424148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9" name="Freeform 19"/>
          <p:cNvSpPr/>
          <p:nvPr/>
        </p:nvSpPr>
        <p:spPr>
          <a:xfrm rot="-5400000">
            <a:off x="10680746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5400000">
            <a:off x="10239270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AutoShape 21"/>
          <p:cNvSpPr/>
          <p:nvPr/>
        </p:nvSpPr>
        <p:spPr>
          <a:xfrm>
            <a:off x="11188515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22" name="Freeform 22"/>
          <p:cNvSpPr/>
          <p:nvPr/>
        </p:nvSpPr>
        <p:spPr>
          <a:xfrm rot="-5400000" flipH="1" flipV="1">
            <a:off x="12735851" y="6277478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1015539" y="2086127"/>
                </a:moveTo>
                <a:lnTo>
                  <a:pt x="0" y="2086127"/>
                </a:lnTo>
                <a:lnTo>
                  <a:pt x="0" y="0"/>
                </a:lnTo>
                <a:lnTo>
                  <a:pt x="1015539" y="0"/>
                </a:lnTo>
                <a:lnTo>
                  <a:pt x="1015539" y="20861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-5400000">
            <a:off x="12322932" y="5892084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7" y="0"/>
                </a:lnTo>
                <a:lnTo>
                  <a:pt x="1841377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AutoShape 24"/>
          <p:cNvSpPr/>
          <p:nvPr/>
        </p:nvSpPr>
        <p:spPr>
          <a:xfrm flipH="1" flipV="1">
            <a:off x="13212942" y="5424060"/>
            <a:ext cx="3218" cy="467835"/>
          </a:xfrm>
          <a:prstGeom prst="line">
            <a:avLst/>
          </a:prstGeom>
          <a:ln w="38100" cap="rnd">
            <a:solidFill>
              <a:srgbClr val="AEEA00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25" name="Freeform 25"/>
          <p:cNvSpPr/>
          <p:nvPr/>
        </p:nvSpPr>
        <p:spPr>
          <a:xfrm>
            <a:off x="12836132" y="6348857"/>
            <a:ext cx="763214" cy="971684"/>
          </a:xfrm>
          <a:custGeom>
            <a:avLst/>
            <a:gdLst/>
            <a:ahLst/>
            <a:cxnLst/>
            <a:rect l="l" t="t" r="r" b="b"/>
            <a:pathLst>
              <a:path w="763214" h="971684">
                <a:moveTo>
                  <a:pt x="0" y="0"/>
                </a:moveTo>
                <a:lnTo>
                  <a:pt x="763214" y="0"/>
                </a:lnTo>
                <a:lnTo>
                  <a:pt x="763214" y="971685"/>
                </a:lnTo>
                <a:lnTo>
                  <a:pt x="0" y="971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-5400000">
            <a:off x="14797638" y="5262027"/>
            <a:ext cx="1015539" cy="2086127"/>
          </a:xfrm>
          <a:custGeom>
            <a:avLst/>
            <a:gdLst/>
            <a:ahLst/>
            <a:cxnLst/>
            <a:rect l="l" t="t" r="r" b="b"/>
            <a:pathLst>
              <a:path w="1015539" h="2086127">
                <a:moveTo>
                  <a:pt x="0" y="0"/>
                </a:moveTo>
                <a:lnTo>
                  <a:pt x="1015539" y="0"/>
                </a:lnTo>
                <a:lnTo>
                  <a:pt x="1015539" y="2086127"/>
                </a:lnTo>
                <a:lnTo>
                  <a:pt x="0" y="2086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105420"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-5400000">
            <a:off x="14356163" y="5892172"/>
            <a:ext cx="1841376" cy="1841376"/>
          </a:xfrm>
          <a:custGeom>
            <a:avLst/>
            <a:gdLst/>
            <a:ahLst/>
            <a:cxnLst/>
            <a:rect l="l" t="t" r="r" b="b"/>
            <a:pathLst>
              <a:path w="1841376" h="1841376">
                <a:moveTo>
                  <a:pt x="0" y="0"/>
                </a:moveTo>
                <a:lnTo>
                  <a:pt x="1841376" y="0"/>
                </a:lnTo>
                <a:lnTo>
                  <a:pt x="1841376" y="1841376"/>
                </a:lnTo>
                <a:lnTo>
                  <a:pt x="0" y="1841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AutoShape 28"/>
          <p:cNvSpPr/>
          <p:nvPr/>
        </p:nvSpPr>
        <p:spPr>
          <a:xfrm>
            <a:off x="15305408" y="7733548"/>
            <a:ext cx="0" cy="467846"/>
          </a:xfrm>
          <a:prstGeom prst="line">
            <a:avLst/>
          </a:prstGeom>
          <a:ln w="38100" cap="rnd">
            <a:solidFill>
              <a:srgbClr val="1068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29" name="Freeform 29"/>
          <p:cNvSpPr/>
          <p:nvPr/>
        </p:nvSpPr>
        <p:spPr>
          <a:xfrm>
            <a:off x="8715791" y="6387136"/>
            <a:ext cx="780340" cy="780340"/>
          </a:xfrm>
          <a:custGeom>
            <a:avLst/>
            <a:gdLst/>
            <a:ahLst/>
            <a:cxnLst/>
            <a:rect l="l" t="t" r="r" b="b"/>
            <a:pathLst>
              <a:path w="780340" h="780340">
                <a:moveTo>
                  <a:pt x="0" y="0"/>
                </a:moveTo>
                <a:lnTo>
                  <a:pt x="780341" y="0"/>
                </a:lnTo>
                <a:lnTo>
                  <a:pt x="780341" y="780340"/>
                </a:lnTo>
                <a:lnTo>
                  <a:pt x="0" y="780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2514225" y="6463732"/>
            <a:ext cx="816893" cy="766859"/>
          </a:xfrm>
          <a:custGeom>
            <a:avLst/>
            <a:gdLst/>
            <a:ahLst/>
            <a:cxnLst/>
            <a:rect l="l" t="t" r="r" b="b"/>
            <a:pathLst>
              <a:path w="816893" h="766859">
                <a:moveTo>
                  <a:pt x="0" y="0"/>
                </a:moveTo>
                <a:lnTo>
                  <a:pt x="816893" y="0"/>
                </a:lnTo>
                <a:lnTo>
                  <a:pt x="816893" y="766859"/>
                </a:lnTo>
                <a:lnTo>
                  <a:pt x="0" y="766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>
            <a:off x="4548759" y="6348857"/>
            <a:ext cx="867745" cy="856898"/>
          </a:xfrm>
          <a:custGeom>
            <a:avLst/>
            <a:gdLst/>
            <a:ahLst/>
            <a:cxnLst/>
            <a:rect l="l" t="t" r="r" b="b"/>
            <a:pathLst>
              <a:path w="867745" h="856898">
                <a:moveTo>
                  <a:pt x="0" y="0"/>
                </a:moveTo>
                <a:lnTo>
                  <a:pt x="867744" y="0"/>
                </a:lnTo>
                <a:lnTo>
                  <a:pt x="867744" y="856898"/>
                </a:lnTo>
                <a:lnTo>
                  <a:pt x="0" y="8568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6544492" y="6348857"/>
            <a:ext cx="895690" cy="897322"/>
          </a:xfrm>
          <a:custGeom>
            <a:avLst/>
            <a:gdLst/>
            <a:ahLst/>
            <a:cxnLst/>
            <a:rect l="l" t="t" r="r" b="b"/>
            <a:pathLst>
              <a:path w="895690" h="897322">
                <a:moveTo>
                  <a:pt x="0" y="0"/>
                </a:moveTo>
                <a:lnTo>
                  <a:pt x="895691" y="0"/>
                </a:lnTo>
                <a:lnTo>
                  <a:pt x="895691" y="897322"/>
                </a:lnTo>
                <a:lnTo>
                  <a:pt x="0" y="897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4798505" y="6316001"/>
            <a:ext cx="964788" cy="963034"/>
          </a:xfrm>
          <a:custGeom>
            <a:avLst/>
            <a:gdLst/>
            <a:ahLst/>
            <a:cxnLst/>
            <a:rect l="l" t="t" r="r" b="b"/>
            <a:pathLst>
              <a:path w="964788" h="963034">
                <a:moveTo>
                  <a:pt x="0" y="0"/>
                </a:moveTo>
                <a:lnTo>
                  <a:pt x="964788" y="0"/>
                </a:lnTo>
                <a:lnTo>
                  <a:pt x="964788" y="963034"/>
                </a:lnTo>
                <a:lnTo>
                  <a:pt x="0" y="963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10739029" y="6422184"/>
            <a:ext cx="904871" cy="904871"/>
          </a:xfrm>
          <a:custGeom>
            <a:avLst/>
            <a:gdLst/>
            <a:ahLst/>
            <a:cxnLst/>
            <a:rect l="l" t="t" r="r" b="b"/>
            <a:pathLst>
              <a:path w="904871" h="904871">
                <a:moveTo>
                  <a:pt x="0" y="0"/>
                </a:moveTo>
                <a:lnTo>
                  <a:pt x="904871" y="0"/>
                </a:lnTo>
                <a:lnTo>
                  <a:pt x="904871" y="904871"/>
                </a:lnTo>
                <a:lnTo>
                  <a:pt x="0" y="9048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TextBox 35"/>
          <p:cNvSpPr txBox="1"/>
          <p:nvPr/>
        </p:nvSpPr>
        <p:spPr>
          <a:xfrm>
            <a:off x="708797" y="8395694"/>
            <a:ext cx="448486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uce"/>
              </a:rPr>
              <a:t>РОБОТА </a:t>
            </a: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cs typeface="Segoe UI" panose="020B0502040204020203" pitchFamily="34" charset="0"/>
                <a:sym typeface="Open Sauce"/>
              </a:rPr>
              <a:t>в</a:t>
            </a:r>
            <a:r>
              <a:rPr lang="uk-UA" sz="3600" dirty="0" smtClean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 </a:t>
            </a: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КОМАНДІ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735628" y="4753426"/>
            <a:ext cx="2490787" cy="325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ЛІДЕРСТВО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891610" y="8619181"/>
            <a:ext cx="2353127" cy="325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РОЗВИТОК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548055" y="4713767"/>
            <a:ext cx="3115811" cy="325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КРЕАТИВНІСТЬ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599967" y="8627770"/>
            <a:ext cx="3119982" cy="325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ДИСЦИПЛІНА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915716" y="4753508"/>
            <a:ext cx="2594452" cy="325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6"/>
              </a:lnSpc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ДЕДЛАЙНИ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148700" y="8398187"/>
            <a:ext cx="431341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ВІДПОВІДАЛЬНІСТЬ</a:t>
            </a:r>
            <a:endParaRPr lang="en-US" sz="3600" dirty="0">
              <a:solidFill>
                <a:srgbClr val="343432"/>
              </a:solidFill>
              <a:latin typeface="Segoe UI" panose="020B0502040204020203" pitchFamily="34" charset="0"/>
              <a:ea typeface="Open Sauce"/>
              <a:cs typeface="Segoe UI" panose="020B0502040204020203" pitchFamily="34" charset="0"/>
              <a:sym typeface="Open Sauce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51969" y="2574792"/>
            <a:ext cx="124402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Найкраще, щоб вони були в базі</a:t>
            </a:r>
            <a:b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для їх розвитку </a:t>
            </a:r>
            <a:r>
              <a:rPr lang="uk-UA" sz="3600" b="1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необхідно більше терпіння </a:t>
            </a:r>
            <a:r>
              <a:rPr lang="uk-UA" sz="3600" b="1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та </a:t>
            </a:r>
            <a:r>
              <a:rPr lang="uk-UA" sz="3600" b="1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часу</a:t>
            </a:r>
            <a:r>
              <a:rPr lang="ru-RU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uce"/>
              </a:rPr>
              <a:t>:</a:t>
            </a:r>
            <a:endParaRPr lang="en-US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  <a:sym typeface="Open Sau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109"/>
          <p:cNvSpPr/>
          <p:nvPr/>
        </p:nvSpPr>
        <p:spPr>
          <a:xfrm>
            <a:off x="12022326" y="7991352"/>
            <a:ext cx="1012050" cy="117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12014305" y="5254031"/>
            <a:ext cx="1012050" cy="117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Group 4"/>
          <p:cNvGrpSpPr/>
          <p:nvPr/>
        </p:nvGrpSpPr>
        <p:grpSpPr>
          <a:xfrm>
            <a:off x="-1997137" y="7075637"/>
            <a:ext cx="5578401" cy="55784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84175" y="7005833"/>
            <a:ext cx="452472" cy="45247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786953" y="-3401894"/>
            <a:ext cx="5002094" cy="500209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106861">
                  <a:alpha val="32941"/>
                </a:srgbClr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50033" y="1723575"/>
            <a:ext cx="1228028" cy="1226514"/>
            <a:chOff x="0" y="0"/>
            <a:chExt cx="323431" cy="3230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950033" y="6877845"/>
            <a:ext cx="1228028" cy="1226514"/>
            <a:chOff x="0" y="0"/>
            <a:chExt cx="323431" cy="3230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809335" y="8388753"/>
            <a:ext cx="1183417" cy="1183417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2781F1C7-6D97-45D8-9720-19F78F5595DE}"/>
              </a:ext>
            </a:extLst>
          </p:cNvPr>
          <p:cNvGrpSpPr/>
          <p:nvPr/>
        </p:nvGrpSpPr>
        <p:grpSpPr>
          <a:xfrm>
            <a:off x="199742" y="0"/>
            <a:ext cx="3396898" cy="1600200"/>
            <a:chOff x="199742" y="0"/>
            <a:chExt cx="3396898" cy="1600200"/>
          </a:xfrm>
        </p:grpSpPr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15D59782-2063-4978-90A8-31123A979B39}"/>
                </a:ext>
              </a:extLst>
            </p:cNvPr>
            <p:cNvSpPr txBox="1"/>
            <p:nvPr/>
          </p:nvSpPr>
          <p:spPr>
            <a:xfrm>
              <a:off x="1799942" y="535078"/>
              <a:ext cx="179669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21"/>
                </a:lnSpc>
              </a:pPr>
              <a:r>
                <a:rPr lang="uk-UA" sz="2453" b="1" spc="-49" dirty="0">
                  <a:solidFill>
                    <a:srgbClr val="19191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ЕНЕРГІЯ БІЗНЕСУ</a:t>
              </a:r>
              <a:endParaRPr lang="en-US" sz="2453" b="1" spc="-49" dirty="0">
                <a:solidFill>
                  <a:srgbClr val="191919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DA49E7B-2E1B-4F41-BBB8-44F86480C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742" y="0"/>
              <a:ext cx="1600200" cy="1600200"/>
            </a:xfrm>
            <a:prstGeom prst="rect">
              <a:avLst/>
            </a:prstGeom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005791E-C34E-48DF-9333-639A672194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0" y="2222148"/>
            <a:ext cx="11246098" cy="7390805"/>
          </a:xfrm>
          <a:prstGeom prst="rect">
            <a:avLst/>
          </a:prstGeom>
          <a:noFill/>
        </p:spPr>
      </p:pic>
      <p:sp>
        <p:nvSpPr>
          <p:cNvPr id="53" name="TextBox 6">
            <a:extLst>
              <a:ext uri="{FF2B5EF4-FFF2-40B4-BE49-F238E27FC236}">
                <a16:creationId xmlns:a16="http://schemas.microsoft.com/office/drawing/2014/main" id="{28C63395-BB99-4C25-A79C-881BB6406FCC}"/>
              </a:ext>
            </a:extLst>
          </p:cNvPr>
          <p:cNvSpPr txBox="1"/>
          <p:nvPr/>
        </p:nvSpPr>
        <p:spPr>
          <a:xfrm>
            <a:off x="4228180" y="357339"/>
            <a:ext cx="8721434" cy="849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78"/>
              </a:lnSpc>
              <a:spcBef>
                <a:spcPct val="0"/>
              </a:spcBef>
            </a:pPr>
            <a:r>
              <a:rPr lang="uk-UA" sz="5400" b="1" spc="-102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Навчання </a:t>
            </a:r>
            <a:r>
              <a:rPr lang="en-US" sz="5400" b="1" spc="-102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hard skills</a:t>
            </a: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E19C8CAD-770B-40A4-BF1E-AA17F4D450BD}"/>
              </a:ext>
            </a:extLst>
          </p:cNvPr>
          <p:cNvSpPr txBox="1"/>
          <p:nvPr/>
        </p:nvSpPr>
        <p:spPr>
          <a:xfrm>
            <a:off x="4228180" y="1289077"/>
            <a:ext cx="1244023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uce"/>
              </a:rPr>
              <a:t>Професійним навичкам базового рівня легше навчити</a:t>
            </a:r>
            <a:endParaRPr lang="en-US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62" name="TextBox 16"/>
          <p:cNvSpPr txBox="1"/>
          <p:nvPr/>
        </p:nvSpPr>
        <p:spPr>
          <a:xfrm>
            <a:off x="12475991" y="2891333"/>
            <a:ext cx="5334876" cy="225071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756"/>
              </a:lnSpc>
              <a:spcBef>
                <a:spcPct val="0"/>
              </a:spcBef>
            </a:pPr>
            <a:endParaRPr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8625" t="9301" r="5562" b="3040"/>
          <a:stretch/>
        </p:blipFill>
        <p:spPr>
          <a:xfrm>
            <a:off x="13585866" y="5589702"/>
            <a:ext cx="1017571" cy="1017571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11980599" y="5271122"/>
            <a:ext cx="1012050" cy="117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11980599" y="7984608"/>
            <a:ext cx="1012050" cy="117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08" name="Группа 107"/>
          <p:cNvGrpSpPr/>
          <p:nvPr/>
        </p:nvGrpSpPr>
        <p:grpSpPr>
          <a:xfrm>
            <a:off x="11980599" y="2225403"/>
            <a:ext cx="5924481" cy="7730752"/>
            <a:chOff x="11980599" y="2225403"/>
            <a:chExt cx="5924481" cy="7730752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12049441" y="4816641"/>
              <a:ext cx="5855639" cy="2426028"/>
              <a:chOff x="12049441" y="4816641"/>
              <a:chExt cx="5855639" cy="2426028"/>
            </a:xfrm>
          </p:grpSpPr>
          <p:grpSp>
            <p:nvGrpSpPr>
              <p:cNvPr id="63" name="Группа 62"/>
              <p:cNvGrpSpPr/>
              <p:nvPr/>
            </p:nvGrpSpPr>
            <p:grpSpPr>
              <a:xfrm>
                <a:off x="12403043" y="4816641"/>
                <a:ext cx="5502037" cy="2426028"/>
                <a:chOff x="12403812" y="2161960"/>
                <a:chExt cx="5502037" cy="2426028"/>
              </a:xfrm>
            </p:grpSpPr>
            <p:sp>
              <p:nvSpPr>
                <p:cNvPr id="64" name="Freeform 13"/>
                <p:cNvSpPr/>
                <p:nvPr/>
              </p:nvSpPr>
              <p:spPr>
                <a:xfrm rot="-10800000">
                  <a:off x="12403812" y="4206352"/>
                  <a:ext cx="5502037" cy="381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8563" h="381636">
                      <a:moveTo>
                        <a:pt x="0" y="0"/>
                      </a:moveTo>
                      <a:lnTo>
                        <a:pt x="5128564" y="0"/>
                      </a:lnTo>
                      <a:lnTo>
                        <a:pt x="5128564" y="381637"/>
                      </a:lnTo>
                      <a:lnTo>
                        <a:pt x="0" y="3816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alphaModFix amt="72000"/>
                  </a:blip>
                  <a:stretch>
                    <a:fillRect b="-286352"/>
                  </a:stretch>
                </a:blipFill>
              </p:spPr>
            </p:sp>
            <p:grpSp>
              <p:nvGrpSpPr>
                <p:cNvPr id="65" name="Группа 64"/>
                <p:cNvGrpSpPr/>
                <p:nvPr/>
              </p:nvGrpSpPr>
              <p:grpSpPr>
                <a:xfrm>
                  <a:off x="12487393" y="2161960"/>
                  <a:ext cx="5334876" cy="2086085"/>
                  <a:chOff x="18700057" y="10287000"/>
                  <a:chExt cx="5334876" cy="2086085"/>
                </a:xfrm>
              </p:grpSpPr>
              <p:grpSp>
                <p:nvGrpSpPr>
                  <p:cNvPr id="66" name="Group 14"/>
                  <p:cNvGrpSpPr/>
                  <p:nvPr/>
                </p:nvGrpSpPr>
                <p:grpSpPr>
                  <a:xfrm>
                    <a:off x="18700057" y="10287000"/>
                    <a:ext cx="5334876" cy="2086085"/>
                    <a:chOff x="0" y="0"/>
                    <a:chExt cx="1234628" cy="482774"/>
                  </a:xfrm>
                </p:grpSpPr>
                <p:sp>
                  <p:nvSpPr>
                    <p:cNvPr id="69" name="Freeform 15"/>
                    <p:cNvSpPr/>
                    <p:nvPr/>
                  </p:nvSpPr>
                  <p:spPr>
                    <a:xfrm>
                      <a:off x="0" y="0"/>
                      <a:ext cx="1234628" cy="482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4628" h="482774">
                          <a:moveTo>
                            <a:pt x="46438" y="0"/>
                          </a:moveTo>
                          <a:lnTo>
                            <a:pt x="1188190" y="0"/>
                          </a:lnTo>
                          <a:cubicBezTo>
                            <a:pt x="1213837" y="0"/>
                            <a:pt x="1234628" y="20791"/>
                            <a:pt x="1234628" y="46438"/>
                          </a:cubicBezTo>
                          <a:lnTo>
                            <a:pt x="1234628" y="436336"/>
                          </a:lnTo>
                          <a:cubicBezTo>
                            <a:pt x="1234628" y="461983"/>
                            <a:pt x="1213837" y="482774"/>
                            <a:pt x="1188190" y="482774"/>
                          </a:cubicBezTo>
                          <a:lnTo>
                            <a:pt x="46438" y="482774"/>
                          </a:lnTo>
                          <a:cubicBezTo>
                            <a:pt x="20791" y="482774"/>
                            <a:pt x="0" y="461983"/>
                            <a:pt x="0" y="436336"/>
                          </a:cubicBezTo>
                          <a:lnTo>
                            <a:pt x="0" y="46438"/>
                          </a:lnTo>
                          <a:cubicBezTo>
                            <a:pt x="0" y="20791"/>
                            <a:pt x="20791" y="0"/>
                            <a:pt x="46438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04775" cap="rnd">
                      <a:solidFill>
                        <a:srgbClr val="106861"/>
                      </a:solidFill>
                      <a:prstDash val="solid"/>
                      <a:round/>
                    </a:ln>
                  </p:spPr>
                </p:sp>
                <p:sp>
                  <p:nvSpPr>
                    <p:cNvPr id="70" name="TextBox 16"/>
                    <p:cNvSpPr txBox="1"/>
                    <p:nvPr/>
                  </p:nvSpPr>
                  <p:spPr>
                    <a:xfrm>
                      <a:off x="0" y="-38100"/>
                      <a:ext cx="1234628" cy="520874"/>
                    </a:xfrm>
                    <a:prstGeom prst="rect">
                      <a:avLst/>
                    </a:prstGeom>
                  </p:spPr>
                  <p:txBody>
                    <a:bodyPr lIns="50800" tIns="50800" rIns="50800" bIns="50800" rtlCol="0" anchor="ctr"/>
                    <a:lstStyle/>
                    <a:p>
                      <a:pPr marL="0" lvl="0" indent="0" algn="ctr">
                        <a:lnSpc>
                          <a:spcPts val="2756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67" name="TextBox 21"/>
                  <p:cNvSpPr txBox="1"/>
                  <p:nvPr/>
                </p:nvSpPr>
                <p:spPr>
                  <a:xfrm>
                    <a:off x="19094980" y="11135491"/>
                    <a:ext cx="4545030" cy="804964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3017"/>
                      </a:lnSpc>
                      <a:spcBef>
                        <a:spcPct val="0"/>
                      </a:spcBef>
                    </a:pPr>
                    <a:r>
                      <a:rPr lang="uk-UA" sz="4000" b="1" dirty="0" smtClean="0">
                        <a:solidFill>
                          <a:srgbClr val="333231"/>
                        </a:solidFill>
                        <a:latin typeface="Open Sauce Bold"/>
                        <a:ea typeface="Open Sauce Bold"/>
                        <a:cs typeface="Open Sauce Bold"/>
                        <a:sym typeface="Open Sauce Bold"/>
                      </a:rPr>
                      <a:t>Професійне навчання</a:t>
                    </a:r>
                    <a:endParaRPr lang="en-US" sz="4000" b="1" dirty="0">
                      <a:solidFill>
                        <a:srgbClr val="333231"/>
                      </a:solidFill>
                      <a:latin typeface="Open Sauce Bold"/>
                      <a:ea typeface="Open Sauce Bold"/>
                      <a:cs typeface="Open Sauce Bold"/>
                      <a:sym typeface="Open Sauce Bold"/>
                    </a:endParaRPr>
                  </a:p>
                </p:txBody>
              </p:sp>
            </p:grpSp>
          </p:grpSp>
          <p:pic>
            <p:nvPicPr>
              <p:cNvPr id="73" name="Рисунок 72"/>
              <p:cNvPicPr>
                <a:picLocks noChangeAspect="1"/>
              </p:cNvPicPr>
              <p:nvPr/>
            </p:nvPicPr>
            <p:blipFill rotWithShape="1">
              <a:blip r:embed="rId6"/>
              <a:srcRect l="8869" t="8191" r="5372" b="1396"/>
              <a:stretch/>
            </p:blipFill>
            <p:spPr>
              <a:xfrm>
                <a:off x="12049441" y="5400600"/>
                <a:ext cx="891855" cy="920436"/>
              </a:xfrm>
              <a:prstGeom prst="rect">
                <a:avLst/>
              </a:prstGeom>
            </p:spPr>
          </p:pic>
        </p:grpSp>
        <p:grpSp>
          <p:nvGrpSpPr>
            <p:cNvPr id="96" name="Группа 95"/>
            <p:cNvGrpSpPr/>
            <p:nvPr/>
          </p:nvGrpSpPr>
          <p:grpSpPr>
            <a:xfrm>
              <a:off x="12038531" y="7530127"/>
              <a:ext cx="5866549" cy="2426028"/>
              <a:chOff x="12038531" y="7530127"/>
              <a:chExt cx="5866549" cy="2426028"/>
            </a:xfrm>
          </p:grpSpPr>
          <p:grpSp>
            <p:nvGrpSpPr>
              <p:cNvPr id="75" name="Группа 74"/>
              <p:cNvGrpSpPr/>
              <p:nvPr/>
            </p:nvGrpSpPr>
            <p:grpSpPr>
              <a:xfrm>
                <a:off x="12403043" y="7530127"/>
                <a:ext cx="5502037" cy="2426028"/>
                <a:chOff x="12403812" y="2161960"/>
                <a:chExt cx="5502037" cy="2426028"/>
              </a:xfrm>
            </p:grpSpPr>
            <p:sp>
              <p:nvSpPr>
                <p:cNvPr id="77" name="Freeform 13"/>
                <p:cNvSpPr/>
                <p:nvPr/>
              </p:nvSpPr>
              <p:spPr>
                <a:xfrm rot="-10800000">
                  <a:off x="12403812" y="4206352"/>
                  <a:ext cx="5502037" cy="381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8563" h="381636">
                      <a:moveTo>
                        <a:pt x="0" y="0"/>
                      </a:moveTo>
                      <a:lnTo>
                        <a:pt x="5128564" y="0"/>
                      </a:lnTo>
                      <a:lnTo>
                        <a:pt x="5128564" y="381637"/>
                      </a:lnTo>
                      <a:lnTo>
                        <a:pt x="0" y="3816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>
                    <a:alphaModFix amt="72000"/>
                  </a:blip>
                  <a:stretch>
                    <a:fillRect b="-286352"/>
                  </a:stretch>
                </a:blipFill>
              </p:spPr>
            </p:sp>
            <p:grpSp>
              <p:nvGrpSpPr>
                <p:cNvPr id="78" name="Группа 77"/>
                <p:cNvGrpSpPr/>
                <p:nvPr/>
              </p:nvGrpSpPr>
              <p:grpSpPr>
                <a:xfrm>
                  <a:off x="12487393" y="2161960"/>
                  <a:ext cx="5334876" cy="2086085"/>
                  <a:chOff x="18700057" y="10287000"/>
                  <a:chExt cx="5334876" cy="2086085"/>
                </a:xfrm>
              </p:grpSpPr>
              <p:grpSp>
                <p:nvGrpSpPr>
                  <p:cNvPr id="79" name="Group 14"/>
                  <p:cNvGrpSpPr/>
                  <p:nvPr/>
                </p:nvGrpSpPr>
                <p:grpSpPr>
                  <a:xfrm>
                    <a:off x="18700057" y="10287000"/>
                    <a:ext cx="5334876" cy="2086085"/>
                    <a:chOff x="0" y="0"/>
                    <a:chExt cx="1234628" cy="482774"/>
                  </a:xfrm>
                </p:grpSpPr>
                <p:sp>
                  <p:nvSpPr>
                    <p:cNvPr id="81" name="Freeform 15"/>
                    <p:cNvSpPr/>
                    <p:nvPr/>
                  </p:nvSpPr>
                  <p:spPr>
                    <a:xfrm>
                      <a:off x="0" y="0"/>
                      <a:ext cx="1234628" cy="4827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4628" h="482774">
                          <a:moveTo>
                            <a:pt x="46438" y="0"/>
                          </a:moveTo>
                          <a:lnTo>
                            <a:pt x="1188190" y="0"/>
                          </a:lnTo>
                          <a:cubicBezTo>
                            <a:pt x="1213837" y="0"/>
                            <a:pt x="1234628" y="20791"/>
                            <a:pt x="1234628" y="46438"/>
                          </a:cubicBezTo>
                          <a:lnTo>
                            <a:pt x="1234628" y="436336"/>
                          </a:lnTo>
                          <a:cubicBezTo>
                            <a:pt x="1234628" y="461983"/>
                            <a:pt x="1213837" y="482774"/>
                            <a:pt x="1188190" y="482774"/>
                          </a:cubicBezTo>
                          <a:lnTo>
                            <a:pt x="46438" y="482774"/>
                          </a:lnTo>
                          <a:cubicBezTo>
                            <a:pt x="20791" y="482774"/>
                            <a:pt x="0" y="461983"/>
                            <a:pt x="0" y="436336"/>
                          </a:cubicBezTo>
                          <a:lnTo>
                            <a:pt x="0" y="46438"/>
                          </a:lnTo>
                          <a:cubicBezTo>
                            <a:pt x="0" y="20791"/>
                            <a:pt x="20791" y="0"/>
                            <a:pt x="46438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04775" cap="rnd">
                      <a:solidFill>
                        <a:srgbClr val="106861"/>
                      </a:solidFill>
                      <a:prstDash val="solid"/>
                      <a:round/>
                    </a:ln>
                  </p:spPr>
                </p:sp>
                <p:sp>
                  <p:nvSpPr>
                    <p:cNvPr id="82" name="TextBox 16"/>
                    <p:cNvSpPr txBox="1"/>
                    <p:nvPr/>
                  </p:nvSpPr>
                  <p:spPr>
                    <a:xfrm>
                      <a:off x="0" y="-38100"/>
                      <a:ext cx="1234628" cy="520874"/>
                    </a:xfrm>
                    <a:prstGeom prst="rect">
                      <a:avLst/>
                    </a:prstGeom>
                  </p:spPr>
                  <p:txBody>
                    <a:bodyPr lIns="50800" tIns="50800" rIns="50800" bIns="50800" rtlCol="0" anchor="ctr"/>
                    <a:lstStyle/>
                    <a:p>
                      <a:pPr marL="0" lvl="0" indent="0" algn="ctr">
                        <a:lnSpc>
                          <a:spcPts val="2756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80" name="TextBox 21"/>
                  <p:cNvSpPr txBox="1"/>
                  <p:nvPr/>
                </p:nvSpPr>
                <p:spPr>
                  <a:xfrm>
                    <a:off x="19094980" y="11135491"/>
                    <a:ext cx="4545030" cy="769441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3017"/>
                      </a:lnSpc>
                      <a:spcBef>
                        <a:spcPct val="0"/>
                      </a:spcBef>
                    </a:pPr>
                    <a:r>
                      <a:rPr lang="uk-UA" sz="4000" b="1" dirty="0" err="1" smtClean="0">
                        <a:solidFill>
                          <a:srgbClr val="333231"/>
                        </a:solidFill>
                        <a:latin typeface="Open Sauce Bold"/>
                        <a:ea typeface="Open Sauce Bold"/>
                        <a:cs typeface="Open Sauce Bold"/>
                        <a:sym typeface="Open Sauce Bold"/>
                      </a:rPr>
                      <a:t>Кайдзен</a:t>
                    </a:r>
                    <a:r>
                      <a:rPr lang="uk-UA" sz="4000" b="1" dirty="0" smtClean="0">
                        <a:solidFill>
                          <a:srgbClr val="333231"/>
                        </a:solidFill>
                        <a:latin typeface="Open Sauce Bold"/>
                        <a:ea typeface="Open Sauce Bold"/>
                        <a:cs typeface="Open Sauce Bold"/>
                        <a:sym typeface="Open Sauce Bold"/>
                      </a:rPr>
                      <a:t> - вдосконалення</a:t>
                    </a:r>
                    <a:endParaRPr lang="en-US" sz="4000" b="1" dirty="0">
                      <a:solidFill>
                        <a:srgbClr val="333231"/>
                      </a:solidFill>
                      <a:latin typeface="Open Sauce Bold"/>
                      <a:ea typeface="Open Sauce Bold"/>
                      <a:cs typeface="Open Sauce Bold"/>
                      <a:sym typeface="Open Sauce Bold"/>
                    </a:endParaRPr>
                  </a:p>
                </p:txBody>
              </p:sp>
            </p:grpSp>
          </p:grpSp>
          <p:pic>
            <p:nvPicPr>
              <p:cNvPr id="83" name="Рисунок 82"/>
              <p:cNvPicPr>
                <a:picLocks noChangeAspect="1"/>
              </p:cNvPicPr>
              <p:nvPr/>
            </p:nvPicPr>
            <p:blipFill rotWithShape="1">
              <a:blip r:embed="rId7"/>
              <a:srcRect l="1878" t="1314" b="-1"/>
              <a:stretch/>
            </p:blipFill>
            <p:spPr>
              <a:xfrm>
                <a:off x="12038531" y="8113200"/>
                <a:ext cx="896185" cy="914400"/>
              </a:xfrm>
              <a:prstGeom prst="rect">
                <a:avLst/>
              </a:prstGeom>
            </p:spPr>
          </p:pic>
        </p:grpSp>
        <p:grpSp>
          <p:nvGrpSpPr>
            <p:cNvPr id="107" name="Группа 106"/>
            <p:cNvGrpSpPr/>
            <p:nvPr/>
          </p:nvGrpSpPr>
          <p:grpSpPr>
            <a:xfrm>
              <a:off x="11980599" y="2225403"/>
              <a:ext cx="5924481" cy="2426028"/>
              <a:chOff x="11980599" y="2225403"/>
              <a:chExt cx="5924481" cy="2426028"/>
            </a:xfrm>
          </p:grpSpPr>
          <p:grpSp>
            <p:nvGrpSpPr>
              <p:cNvPr id="86" name="Группа 85"/>
              <p:cNvGrpSpPr/>
              <p:nvPr/>
            </p:nvGrpSpPr>
            <p:grpSpPr>
              <a:xfrm>
                <a:off x="11980599" y="2225403"/>
                <a:ext cx="5924481" cy="2426028"/>
                <a:chOff x="11980599" y="4816641"/>
                <a:chExt cx="5924481" cy="2426028"/>
              </a:xfrm>
            </p:grpSpPr>
            <p:grpSp>
              <p:nvGrpSpPr>
                <p:cNvPr id="87" name="Группа 86"/>
                <p:cNvGrpSpPr/>
                <p:nvPr/>
              </p:nvGrpSpPr>
              <p:grpSpPr>
                <a:xfrm>
                  <a:off x="12403043" y="4816641"/>
                  <a:ext cx="5502037" cy="2426028"/>
                  <a:chOff x="12403812" y="2161960"/>
                  <a:chExt cx="5502037" cy="2426028"/>
                </a:xfrm>
              </p:grpSpPr>
              <p:sp>
                <p:nvSpPr>
                  <p:cNvPr id="89" name="Freeform 13"/>
                  <p:cNvSpPr/>
                  <p:nvPr/>
                </p:nvSpPr>
                <p:spPr>
                  <a:xfrm rot="-10800000">
                    <a:off x="12403812" y="4206352"/>
                    <a:ext cx="5502037" cy="381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28563" h="381636">
                        <a:moveTo>
                          <a:pt x="0" y="0"/>
                        </a:moveTo>
                        <a:lnTo>
                          <a:pt x="5128564" y="0"/>
                        </a:lnTo>
                        <a:lnTo>
                          <a:pt x="5128564" y="381637"/>
                        </a:lnTo>
                        <a:lnTo>
                          <a:pt x="0" y="3816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>
                      <a:alphaModFix amt="72000"/>
                    </a:blip>
                    <a:stretch>
                      <a:fillRect b="-286352"/>
                    </a:stretch>
                  </a:blipFill>
                </p:spPr>
              </p:sp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12487393" y="2161960"/>
                    <a:ext cx="5334876" cy="2086085"/>
                    <a:chOff x="18700057" y="10287000"/>
                    <a:chExt cx="5334876" cy="2086085"/>
                  </a:xfrm>
                </p:grpSpPr>
                <p:grpSp>
                  <p:nvGrpSpPr>
                    <p:cNvPr id="91" name="Group 14"/>
                    <p:cNvGrpSpPr/>
                    <p:nvPr/>
                  </p:nvGrpSpPr>
                  <p:grpSpPr>
                    <a:xfrm>
                      <a:off x="18700057" y="10287000"/>
                      <a:ext cx="5334876" cy="2086085"/>
                      <a:chOff x="0" y="0"/>
                      <a:chExt cx="1234628" cy="482774"/>
                    </a:xfrm>
                  </p:grpSpPr>
                  <p:sp>
                    <p:nvSpPr>
                      <p:cNvPr id="93" name="Freeform 15"/>
                      <p:cNvSpPr/>
                      <p:nvPr/>
                    </p:nvSpPr>
                    <p:spPr>
                      <a:xfrm>
                        <a:off x="0" y="0"/>
                        <a:ext cx="1234628" cy="4827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4628" h="482774">
                            <a:moveTo>
                              <a:pt x="46438" y="0"/>
                            </a:moveTo>
                            <a:lnTo>
                              <a:pt x="1188190" y="0"/>
                            </a:lnTo>
                            <a:cubicBezTo>
                              <a:pt x="1213837" y="0"/>
                              <a:pt x="1234628" y="20791"/>
                              <a:pt x="1234628" y="46438"/>
                            </a:cubicBezTo>
                            <a:lnTo>
                              <a:pt x="1234628" y="436336"/>
                            </a:lnTo>
                            <a:cubicBezTo>
                              <a:pt x="1234628" y="461983"/>
                              <a:pt x="1213837" y="482774"/>
                              <a:pt x="1188190" y="482774"/>
                            </a:cubicBezTo>
                            <a:lnTo>
                              <a:pt x="46438" y="482774"/>
                            </a:lnTo>
                            <a:cubicBezTo>
                              <a:pt x="20791" y="482774"/>
                              <a:pt x="0" y="461983"/>
                              <a:pt x="0" y="436336"/>
                            </a:cubicBezTo>
                            <a:lnTo>
                              <a:pt x="0" y="46438"/>
                            </a:lnTo>
                            <a:cubicBezTo>
                              <a:pt x="0" y="20791"/>
                              <a:pt x="20791" y="0"/>
                              <a:pt x="4643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04775" cap="rnd">
                        <a:solidFill>
                          <a:srgbClr val="106861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94" name="TextBox 16"/>
                      <p:cNvSpPr txBox="1"/>
                      <p:nvPr/>
                    </p:nvSpPr>
                    <p:spPr>
                      <a:xfrm>
                        <a:off x="0" y="-38100"/>
                        <a:ext cx="1234628" cy="520874"/>
                      </a:xfrm>
                      <a:prstGeom prst="rect">
                        <a:avLst/>
                      </a:prstGeom>
                    </p:spPr>
                    <p:txBody>
                      <a:bodyPr lIns="50800" tIns="50800" rIns="50800" bIns="50800" rtlCol="0" anchor="ctr"/>
                      <a:lstStyle/>
                      <a:p>
                        <a:pPr marL="0" lvl="0" indent="0" algn="ctr">
                          <a:lnSpc>
                            <a:spcPts val="2756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92" name="TextBox 21"/>
                    <p:cNvSpPr txBox="1"/>
                    <p:nvPr/>
                  </p:nvSpPr>
                  <p:spPr>
                    <a:xfrm>
                      <a:off x="19094980" y="11135491"/>
                      <a:ext cx="4545030" cy="420243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marL="0" lvl="0" indent="0" algn="ctr">
                        <a:lnSpc>
                          <a:spcPts val="3017"/>
                        </a:lnSpc>
                        <a:spcBef>
                          <a:spcPct val="0"/>
                        </a:spcBef>
                      </a:pPr>
                      <a:r>
                        <a:rPr lang="uk-UA" sz="4000" b="1" dirty="0" smtClean="0">
                          <a:solidFill>
                            <a:srgbClr val="333231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Масовий набір</a:t>
                      </a:r>
                      <a:endParaRPr lang="en-US" sz="4000" b="1" dirty="0">
                        <a:solidFill>
                          <a:srgbClr val="333231"/>
                        </a:solidFill>
                        <a:latin typeface="Open Sauce Bold"/>
                        <a:ea typeface="Open Sauce Bold"/>
                        <a:cs typeface="Open Sauce Bold"/>
                        <a:sym typeface="Open Sauce Bold"/>
                      </a:endParaRPr>
                    </a:p>
                  </p:txBody>
                </p:sp>
              </p:grpSp>
            </p:grpSp>
            <p:sp>
              <p:nvSpPr>
                <p:cNvPr id="88" name="Прямоугольник 87"/>
                <p:cNvSpPr/>
                <p:nvPr/>
              </p:nvSpPr>
              <p:spPr>
                <a:xfrm>
                  <a:off x="11980599" y="5271122"/>
                  <a:ext cx="1012050" cy="11715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 dirty="0"/>
                </a:p>
              </p:txBody>
            </p:sp>
          </p:grp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8"/>
              <a:srcRect l="10956" t="14652" r="2096" b="18103"/>
              <a:stretch/>
            </p:blipFill>
            <p:spPr>
              <a:xfrm>
                <a:off x="12022326" y="2808227"/>
                <a:ext cx="935526" cy="92043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38468" y="4457700"/>
            <a:ext cx="2849532" cy="5829300"/>
          </a:xfrm>
          <a:custGeom>
            <a:avLst/>
            <a:gdLst/>
            <a:ahLst/>
            <a:cxnLst/>
            <a:rect l="l" t="t" r="r" b="b"/>
            <a:pathLst>
              <a:path w="3695540" h="7418054">
                <a:moveTo>
                  <a:pt x="0" y="0"/>
                </a:moveTo>
                <a:lnTo>
                  <a:pt x="3695540" y="0"/>
                </a:lnTo>
                <a:lnTo>
                  <a:pt x="3695540" y="7418054"/>
                </a:lnTo>
                <a:lnTo>
                  <a:pt x="0" y="741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3338003" y="5050140"/>
            <a:ext cx="2146380" cy="1000429"/>
          </a:xfrm>
          <a:custGeom>
            <a:avLst/>
            <a:gdLst/>
            <a:ahLst/>
            <a:cxnLst/>
            <a:rect l="l" t="t" r="r" b="b"/>
            <a:pathLst>
              <a:path w="2146380" h="1000429">
                <a:moveTo>
                  <a:pt x="0" y="0"/>
                </a:moveTo>
                <a:lnTo>
                  <a:pt x="2146380" y="0"/>
                </a:lnTo>
                <a:lnTo>
                  <a:pt x="2146380" y="1000429"/>
                </a:lnTo>
                <a:lnTo>
                  <a:pt x="0" y="10004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114545"/>
            </a:stretch>
          </a:blipFill>
          <a:ln cap="sq">
            <a:noFill/>
            <a:prstDash val="solid"/>
            <a:miter/>
          </a:ln>
        </p:spPr>
      </p:sp>
      <p:sp>
        <p:nvSpPr>
          <p:cNvPr id="23" name="TextBox 23"/>
          <p:cNvSpPr txBox="1"/>
          <p:nvPr/>
        </p:nvSpPr>
        <p:spPr>
          <a:xfrm>
            <a:off x="1666971" y="773266"/>
            <a:ext cx="7362789" cy="87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8"/>
              </a:lnSpc>
            </a:pPr>
            <a:r>
              <a:rPr lang="uk-UA" sz="5400" b="1" spc="-102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Можливість реалізації</a:t>
            </a:r>
            <a:endParaRPr lang="en-US" sz="5400" b="1" spc="-102" dirty="0">
              <a:solidFill>
                <a:srgbClr val="191919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998870" y="7375541"/>
            <a:ext cx="2738293" cy="22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7"/>
              </a:lnSpc>
            </a:pPr>
            <a:r>
              <a:rPr lang="en-US" sz="1284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66971" y="2121321"/>
            <a:ext cx="14858999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01"/>
              </a:lnSpc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uce"/>
              </a:rPr>
              <a:t>Перегляд обов’язків персоналу з урахуванням особливостей темпераменту, власних якостей, побажань</a:t>
            </a:r>
            <a:r>
              <a:rPr lang="uk-UA" sz="36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uk-UA" sz="3600" i="1" dirty="0">
              <a:solidFill>
                <a:srgbClr val="1F2C47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  <a:sym typeface="Open Sauce"/>
            </a:endParaRPr>
          </a:p>
          <a:p>
            <a:pPr marL="0" lvl="0" indent="0" algn="l">
              <a:lnSpc>
                <a:spcPts val="3301"/>
              </a:lnSpc>
            </a:pPr>
            <a:endParaRPr lang="uk-UA" sz="2200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3301"/>
              </a:lnSpc>
            </a:pP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uce"/>
              </a:rPr>
              <a:t>Кращим спеціалістам важливо рости в компанії, розширювати зону відповідальності, ухвалювати рішення, наймати працівників, приймати участь в стратегічному розвитку компанії 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571E4350-AECA-4430-BDB4-4F6EEA20A8D7}"/>
              </a:ext>
            </a:extLst>
          </p:cNvPr>
          <p:cNvSpPr txBox="1"/>
          <p:nvPr/>
        </p:nvSpPr>
        <p:spPr>
          <a:xfrm>
            <a:off x="1666971" y="8337793"/>
            <a:ext cx="13650486" cy="112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Open Sauce"/>
              </a:rPr>
              <a:t>Підтримка</a:t>
            </a:r>
            <a:r>
              <a:rPr lang="uk-UA" sz="36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 </a:t>
            </a: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Open Sauce"/>
              </a:rPr>
              <a:t>корпоративної культури</a:t>
            </a:r>
          </a:p>
          <a:p>
            <a:pPr marL="0" lvl="0" indent="0" algn="l"/>
            <a:r>
              <a:rPr lang="uk-UA" sz="100" dirty="0">
                <a:solidFill>
                  <a:srgbClr val="343432"/>
                </a:solidFill>
                <a:latin typeface="Segoe UI" panose="020B0502040204020203" pitchFamily="34" charset="0"/>
                <a:ea typeface="Open Sauce"/>
                <a:cs typeface="Segoe UI" panose="020B0502040204020203" pitchFamily="34" charset="0"/>
                <a:sym typeface="Open Sauce"/>
              </a:rPr>
              <a:t> </a:t>
            </a:r>
          </a:p>
          <a:p>
            <a:pPr marL="0" lvl="0" indent="0" algn="l"/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uce"/>
              </a:rPr>
              <a:t>Чітка</a:t>
            </a:r>
            <a:r>
              <a:rPr lang="uk-UA" sz="3600" dirty="0">
                <a:solidFill>
                  <a:srgbClr val="343432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uk-UA" sz="3600" i="1" dirty="0">
                <a:solidFill>
                  <a:srgbClr val="1F2C47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uce"/>
              </a:rPr>
              <a:t>перспектива майбутнього компанії</a:t>
            </a:r>
          </a:p>
        </p:txBody>
      </p:sp>
      <p:grpSp>
        <p:nvGrpSpPr>
          <p:cNvPr id="39" name="Групувати 16">
            <a:extLst>
              <a:ext uri="{FF2B5EF4-FFF2-40B4-BE49-F238E27FC236}">
                <a16:creationId xmlns:a16="http://schemas.microsoft.com/office/drawing/2014/main" id="{AE3F4ED0-77E2-404F-BD94-1BB459F75932}"/>
              </a:ext>
            </a:extLst>
          </p:cNvPr>
          <p:cNvGrpSpPr/>
          <p:nvPr/>
        </p:nvGrpSpPr>
        <p:grpSpPr>
          <a:xfrm>
            <a:off x="14530061" y="180569"/>
            <a:ext cx="3396898" cy="1600200"/>
            <a:chOff x="199742" y="0"/>
            <a:chExt cx="3396898" cy="1600200"/>
          </a:xfrm>
        </p:grpSpPr>
        <p:sp>
          <p:nvSpPr>
            <p:cNvPr id="40" name="TextBox 10"/>
            <p:cNvSpPr txBox="1"/>
            <p:nvPr/>
          </p:nvSpPr>
          <p:spPr>
            <a:xfrm>
              <a:off x="1799942" y="535078"/>
              <a:ext cx="179669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821"/>
                </a:lnSpc>
              </a:pPr>
              <a:r>
                <a:rPr lang="uk-UA" sz="2453" b="1" spc="-49" dirty="0">
                  <a:solidFill>
                    <a:srgbClr val="191919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ЕНЕРГІЯ БІЗНЕСУ</a:t>
              </a:r>
              <a:endParaRPr lang="en-US" sz="2453" b="1" spc="-49" dirty="0">
                <a:solidFill>
                  <a:srgbClr val="191919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BDB62F4-6605-4DF9-9BCD-F82B4DE0B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742" y="0"/>
              <a:ext cx="1600200" cy="1600200"/>
            </a:xfrm>
            <a:prstGeom prst="rect">
              <a:avLst/>
            </a:prstGeom>
          </p:spPr>
        </p:pic>
      </p:grpSp>
      <p:sp>
        <p:nvSpPr>
          <p:cNvPr id="24" name="Овал 23"/>
          <p:cNvSpPr/>
          <p:nvPr/>
        </p:nvSpPr>
        <p:spPr>
          <a:xfrm>
            <a:off x="10200047" y="-992342"/>
            <a:ext cx="1984684" cy="1984684"/>
          </a:xfrm>
          <a:prstGeom prst="ellipse">
            <a:avLst/>
          </a:prstGeom>
          <a:solidFill>
            <a:srgbClr val="106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/>
          <p:cNvSpPr/>
          <p:nvPr/>
        </p:nvSpPr>
        <p:spPr>
          <a:xfrm>
            <a:off x="-1128852" y="5035508"/>
            <a:ext cx="2257703" cy="2257703"/>
          </a:xfrm>
          <a:prstGeom prst="ellipse">
            <a:avLst/>
          </a:prstGeom>
          <a:solidFill>
            <a:srgbClr val="AEE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/>
          <p:cNvSpPr/>
          <p:nvPr/>
        </p:nvSpPr>
        <p:spPr>
          <a:xfrm>
            <a:off x="12449119" y="619115"/>
            <a:ext cx="888884" cy="888884"/>
          </a:xfrm>
          <a:prstGeom prst="ellipse">
            <a:avLst/>
          </a:prstGeom>
          <a:solidFill>
            <a:srgbClr val="AEE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69" name="Группа 168"/>
          <p:cNvGrpSpPr/>
          <p:nvPr/>
        </p:nvGrpSpPr>
        <p:grpSpPr>
          <a:xfrm>
            <a:off x="1908828" y="5001030"/>
            <a:ext cx="13656670" cy="2923584"/>
            <a:chOff x="2314813" y="5001030"/>
            <a:chExt cx="13656670" cy="292358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2314813" y="5001030"/>
              <a:ext cx="3128394" cy="2868510"/>
              <a:chOff x="2314813" y="5001030"/>
              <a:chExt cx="3128394" cy="2868510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2314813" y="5001030"/>
                <a:ext cx="3128394" cy="2868510"/>
                <a:chOff x="2314813" y="5001030"/>
                <a:chExt cx="3128394" cy="2868510"/>
              </a:xfrm>
            </p:grpSpPr>
            <p:grpSp>
              <p:nvGrpSpPr>
                <p:cNvPr id="6" name="Группа 5"/>
                <p:cNvGrpSpPr/>
                <p:nvPr/>
              </p:nvGrpSpPr>
              <p:grpSpPr>
                <a:xfrm>
                  <a:off x="2314813" y="5001030"/>
                  <a:ext cx="3128394" cy="2868510"/>
                  <a:chOff x="2314813" y="5001030"/>
                  <a:chExt cx="3128394" cy="2868510"/>
                </a:xfrm>
              </p:grpSpPr>
              <p:grpSp>
                <p:nvGrpSpPr>
                  <p:cNvPr id="2" name="Group 2"/>
                  <p:cNvGrpSpPr/>
                  <p:nvPr/>
                </p:nvGrpSpPr>
                <p:grpSpPr>
                  <a:xfrm rot="-10800000">
                    <a:off x="2314813" y="5050140"/>
                    <a:ext cx="3128394" cy="2819400"/>
                    <a:chOff x="0" y="0"/>
                    <a:chExt cx="2041606" cy="2448541"/>
                  </a:xfrm>
                </p:grpSpPr>
                <p:sp>
                  <p:nvSpPr>
                    <p:cNvPr id="3" name="Freeform 3"/>
                    <p:cNvSpPr/>
                    <p:nvPr/>
                  </p:nvSpPr>
                  <p:spPr>
                    <a:xfrm>
                      <a:off x="0" y="0"/>
                      <a:ext cx="2041606" cy="2448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1606" h="2448541">
                          <a:moveTo>
                            <a:pt x="79191" y="0"/>
                          </a:moveTo>
                          <a:lnTo>
                            <a:pt x="1962415" y="0"/>
                          </a:lnTo>
                          <a:cubicBezTo>
                            <a:pt x="2006151" y="0"/>
                            <a:pt x="2041606" y="35455"/>
                            <a:pt x="2041606" y="79191"/>
                          </a:cubicBezTo>
                          <a:lnTo>
                            <a:pt x="2041606" y="2369350"/>
                          </a:lnTo>
                          <a:cubicBezTo>
                            <a:pt x="2041606" y="2390353"/>
                            <a:pt x="2033263" y="2410495"/>
                            <a:pt x="2018411" y="2425347"/>
                          </a:cubicBezTo>
                          <a:cubicBezTo>
                            <a:pt x="2003560" y="2440198"/>
                            <a:pt x="1983418" y="2448541"/>
                            <a:pt x="1962415" y="2448541"/>
                          </a:cubicBezTo>
                          <a:lnTo>
                            <a:pt x="79191" y="2448541"/>
                          </a:lnTo>
                          <a:cubicBezTo>
                            <a:pt x="58188" y="2448541"/>
                            <a:pt x="38046" y="2440198"/>
                            <a:pt x="23195" y="2425347"/>
                          </a:cubicBezTo>
                          <a:cubicBezTo>
                            <a:pt x="8343" y="2410495"/>
                            <a:pt x="0" y="2390353"/>
                            <a:pt x="0" y="2369350"/>
                          </a:cubicBezTo>
                          <a:lnTo>
                            <a:pt x="0" y="79191"/>
                          </a:lnTo>
                          <a:cubicBezTo>
                            <a:pt x="0" y="58188"/>
                            <a:pt x="8343" y="38046"/>
                            <a:pt x="23195" y="23195"/>
                          </a:cubicBezTo>
                          <a:cubicBezTo>
                            <a:pt x="38046" y="8343"/>
                            <a:pt x="58188" y="0"/>
                            <a:pt x="7919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3825" cap="rnd">
                      <a:solidFill>
                        <a:srgbClr val="106861"/>
                      </a:solidFill>
                      <a:prstDash val="solid"/>
                      <a:round/>
                    </a:ln>
                  </p:spPr>
                </p:sp>
                <p:sp>
                  <p:nvSpPr>
                    <p:cNvPr id="4" name="TextBox 4"/>
                    <p:cNvSpPr txBox="1"/>
                    <p:nvPr/>
                  </p:nvSpPr>
                  <p:spPr>
                    <a:xfrm>
                      <a:off x="0" y="-38100"/>
                      <a:ext cx="2041606" cy="2486641"/>
                    </a:xfrm>
                    <a:prstGeom prst="rect">
                      <a:avLst/>
                    </a:prstGeom>
                  </p:spPr>
                  <p:txBody>
                    <a:bodyPr lIns="50800" tIns="50800" rIns="50800" bIns="50800" rtlCol="0" anchor="ctr"/>
                    <a:lstStyle/>
                    <a:p>
                      <a:pPr marL="0" lvl="0" indent="0" algn="ctr">
                        <a:lnSpc>
                          <a:spcPts val="2756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5" name="Freeform 5"/>
                  <p:cNvSpPr/>
                  <p:nvPr/>
                </p:nvSpPr>
                <p:spPr>
                  <a:xfrm>
                    <a:off x="2805820" y="5001030"/>
                    <a:ext cx="2146380" cy="1000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6380" h="1000429">
                        <a:moveTo>
                          <a:pt x="0" y="0"/>
                        </a:moveTo>
                        <a:lnTo>
                          <a:pt x="2146380" y="0"/>
                        </a:lnTo>
                        <a:lnTo>
                          <a:pt x="2146380" y="1000429"/>
                        </a:lnTo>
                        <a:lnTo>
                          <a:pt x="0" y="10004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96DAC541-7B7A-43D3-8B79-37D633B846F1}">
                          <asvg:svgBlip xmlns="" xmlns:asvg="http://schemas.microsoft.com/office/drawing/2016/SVG/main" r:embed="rId3"/>
                        </a:ext>
                      </a:extLst>
                    </a:blip>
                    <a:stretch>
                      <a:fillRect t="-114545"/>
                    </a:stretch>
                  </a:blip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uk-UA" dirty="0"/>
                  </a:p>
                </p:txBody>
              </p:sp>
            </p:grpSp>
            <p:sp>
              <p:nvSpPr>
                <p:cNvPr id="26" name="TextBox 26"/>
                <p:cNvSpPr txBox="1"/>
                <p:nvPr/>
              </p:nvSpPr>
              <p:spPr>
                <a:xfrm>
                  <a:off x="3410267" y="5102380"/>
                  <a:ext cx="937482" cy="59590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895"/>
                    </a:lnSpc>
                    <a:spcBef>
                      <a:spcPct val="0"/>
                    </a:spcBef>
                  </a:pPr>
                  <a:r>
                    <a:rPr lang="en-US" sz="3600" b="1" dirty="0" smtClean="0">
                      <a:solidFill>
                        <a:srgbClr val="F8F8F8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rPr>
                    <a:t>01</a:t>
                  </a:r>
                  <a:endParaRPr lang="en-US" sz="3600" b="1" dirty="0">
                    <a:solidFill>
                      <a:srgbClr val="F8F8F8"/>
                    </a:solidFill>
                    <a:latin typeface="Segoe UI" panose="020B0502040204020203" pitchFamily="34" charset="0"/>
                    <a:ea typeface="Open Sauce Bold"/>
                    <a:cs typeface="Segoe UI" panose="020B0502040204020203" pitchFamily="34" charset="0"/>
                    <a:sym typeface="Open Sauce Bold"/>
                  </a:endParaRPr>
                </a:p>
              </p:txBody>
            </p:sp>
          </p:grpSp>
          <p:sp>
            <p:nvSpPr>
              <p:cNvPr id="25" name="TextBox 25"/>
              <p:cNvSpPr txBox="1"/>
              <p:nvPr/>
            </p:nvSpPr>
            <p:spPr>
              <a:xfrm>
                <a:off x="2829346" y="7269615"/>
                <a:ext cx="2099327" cy="3265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278"/>
                  </a:lnSpc>
                  <a:spcBef>
                    <a:spcPct val="0"/>
                  </a:spcBef>
                </a:pPr>
                <a:r>
                  <a:rPr lang="uk-UA" sz="3200" b="1" dirty="0">
                    <a:solidFill>
                      <a:srgbClr val="343432"/>
                    </a:solidFill>
                    <a:latin typeface="Segoe UI" panose="020B0502040204020203" pitchFamily="34" charset="0"/>
                    <a:ea typeface="Open Sauce Bold"/>
                    <a:cs typeface="Segoe UI" panose="020B0502040204020203" pitchFamily="34" charset="0"/>
                    <a:sym typeface="Open Sauce Bold"/>
                  </a:rPr>
                  <a:t>ПОШУКАЧ</a:t>
                </a:r>
                <a:endParaRPr lang="en-US" sz="3200" b="1" dirty="0">
                  <a:solidFill>
                    <a:srgbClr val="343432"/>
                  </a:solidFill>
                  <a:latin typeface="Segoe UI" panose="020B0502040204020203" pitchFamily="34" charset="0"/>
                  <a:ea typeface="Open Sauce Bold"/>
                  <a:cs typeface="Segoe UI" panose="020B0502040204020203" pitchFamily="34" charset="0"/>
                  <a:sym typeface="Open Sauce Bold"/>
                </a:endParaRPr>
              </a:p>
            </p:txBody>
          </p:sp>
          <p:pic>
            <p:nvPicPr>
              <p:cNvPr id="51" name="Рисунок 50"/>
              <p:cNvPicPr>
                <a:picLocks noChangeAspect="1"/>
              </p:cNvPicPr>
              <p:nvPr/>
            </p:nvPicPr>
            <p:blipFill rotWithShape="1">
              <a:blip r:embed="rId10"/>
              <a:srcRect l="3518" t="2575" r="5453" b="1531"/>
              <a:stretch/>
            </p:blipFill>
            <p:spPr>
              <a:xfrm>
                <a:off x="3502206" y="6084570"/>
                <a:ext cx="753603" cy="881875"/>
              </a:xfrm>
              <a:prstGeom prst="rect">
                <a:avLst/>
              </a:prstGeom>
            </p:spPr>
          </p:pic>
        </p:grpSp>
        <p:grpSp>
          <p:nvGrpSpPr>
            <p:cNvPr id="168" name="Группа 167"/>
            <p:cNvGrpSpPr/>
            <p:nvPr/>
          </p:nvGrpSpPr>
          <p:grpSpPr>
            <a:xfrm>
              <a:off x="5825207" y="5001031"/>
              <a:ext cx="3128394" cy="2868510"/>
              <a:chOff x="5825207" y="5001031"/>
              <a:chExt cx="3128394" cy="2868510"/>
            </a:xfrm>
          </p:grpSpPr>
          <p:grpSp>
            <p:nvGrpSpPr>
              <p:cNvPr id="89" name="Группа 88"/>
              <p:cNvGrpSpPr/>
              <p:nvPr/>
            </p:nvGrpSpPr>
            <p:grpSpPr>
              <a:xfrm>
                <a:off x="5825207" y="5001031"/>
                <a:ext cx="3128394" cy="2868510"/>
                <a:chOff x="2314813" y="5001030"/>
                <a:chExt cx="3128394" cy="2868510"/>
              </a:xfrm>
            </p:grpSpPr>
            <p:grpSp>
              <p:nvGrpSpPr>
                <p:cNvPr id="90" name="Группа 89"/>
                <p:cNvGrpSpPr/>
                <p:nvPr/>
              </p:nvGrpSpPr>
              <p:grpSpPr>
                <a:xfrm>
                  <a:off x="2314813" y="5001030"/>
                  <a:ext cx="3128394" cy="2868510"/>
                  <a:chOff x="2314813" y="5001030"/>
                  <a:chExt cx="3128394" cy="2868510"/>
                </a:xfrm>
              </p:grpSpPr>
              <p:grpSp>
                <p:nvGrpSpPr>
                  <p:cNvPr id="93" name="Группа 92"/>
                  <p:cNvGrpSpPr/>
                  <p:nvPr/>
                </p:nvGrpSpPr>
                <p:grpSpPr>
                  <a:xfrm>
                    <a:off x="2314813" y="5001030"/>
                    <a:ext cx="3128394" cy="2868510"/>
                    <a:chOff x="2314813" y="5001030"/>
                    <a:chExt cx="3128394" cy="2868510"/>
                  </a:xfrm>
                </p:grpSpPr>
                <p:grpSp>
                  <p:nvGrpSpPr>
                    <p:cNvPr id="95" name="Group 2"/>
                    <p:cNvGrpSpPr/>
                    <p:nvPr/>
                  </p:nvGrpSpPr>
                  <p:grpSpPr>
                    <a:xfrm rot="-10800000">
                      <a:off x="2314813" y="5050140"/>
                      <a:ext cx="3128394" cy="2819400"/>
                      <a:chOff x="0" y="0"/>
                      <a:chExt cx="2041606" cy="2448541"/>
                    </a:xfrm>
                  </p:grpSpPr>
                  <p:sp>
                    <p:nvSpPr>
                      <p:cNvPr id="97" name="Freeform 3"/>
                      <p:cNvSpPr/>
                      <p:nvPr/>
                    </p:nvSpPr>
                    <p:spPr>
                      <a:xfrm>
                        <a:off x="0" y="0"/>
                        <a:ext cx="2041606" cy="24485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1606" h="2448541">
                            <a:moveTo>
                              <a:pt x="79191" y="0"/>
                            </a:moveTo>
                            <a:lnTo>
                              <a:pt x="1962415" y="0"/>
                            </a:lnTo>
                            <a:cubicBezTo>
                              <a:pt x="2006151" y="0"/>
                              <a:pt x="2041606" y="35455"/>
                              <a:pt x="2041606" y="79191"/>
                            </a:cubicBezTo>
                            <a:lnTo>
                              <a:pt x="2041606" y="2369350"/>
                            </a:lnTo>
                            <a:cubicBezTo>
                              <a:pt x="2041606" y="2390353"/>
                              <a:pt x="2033263" y="2410495"/>
                              <a:pt x="2018411" y="2425347"/>
                            </a:cubicBezTo>
                            <a:cubicBezTo>
                              <a:pt x="2003560" y="2440198"/>
                              <a:pt x="1983418" y="2448541"/>
                              <a:pt x="1962415" y="2448541"/>
                            </a:cubicBezTo>
                            <a:lnTo>
                              <a:pt x="79191" y="2448541"/>
                            </a:lnTo>
                            <a:cubicBezTo>
                              <a:pt x="58188" y="2448541"/>
                              <a:pt x="38046" y="2440198"/>
                              <a:pt x="23195" y="2425347"/>
                            </a:cubicBezTo>
                            <a:cubicBezTo>
                              <a:pt x="8343" y="2410495"/>
                              <a:pt x="0" y="2390353"/>
                              <a:pt x="0" y="2369350"/>
                            </a:cubicBezTo>
                            <a:lnTo>
                              <a:pt x="0" y="79191"/>
                            </a:lnTo>
                            <a:cubicBezTo>
                              <a:pt x="0" y="58188"/>
                              <a:pt x="8343" y="38046"/>
                              <a:pt x="23195" y="23195"/>
                            </a:cubicBezTo>
                            <a:cubicBezTo>
                              <a:pt x="38046" y="8343"/>
                              <a:pt x="58188" y="0"/>
                              <a:pt x="791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3825" cap="rnd">
                        <a:solidFill>
                          <a:srgbClr val="106861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98" name="TextBox 4"/>
                      <p:cNvSpPr txBox="1"/>
                      <p:nvPr/>
                    </p:nvSpPr>
                    <p:spPr>
                      <a:xfrm>
                        <a:off x="0" y="-38100"/>
                        <a:ext cx="2041606" cy="2486641"/>
                      </a:xfrm>
                      <a:prstGeom prst="rect">
                        <a:avLst/>
                      </a:prstGeom>
                    </p:spPr>
                    <p:txBody>
                      <a:bodyPr lIns="50800" tIns="50800" rIns="50800" bIns="50800" rtlCol="0" anchor="ctr"/>
                      <a:lstStyle/>
                      <a:p>
                        <a:pPr marL="0" lvl="0" indent="0" algn="ctr">
                          <a:lnSpc>
                            <a:spcPts val="2756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96" name="Freeform 5"/>
                    <p:cNvSpPr/>
                    <p:nvPr/>
                  </p:nvSpPr>
                  <p:spPr>
                    <a:xfrm>
                      <a:off x="2805820" y="5001030"/>
                      <a:ext cx="2146380" cy="10004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380" h="1000429">
                          <a:moveTo>
                            <a:pt x="0" y="0"/>
                          </a:moveTo>
                          <a:lnTo>
                            <a:pt x="2146380" y="0"/>
                          </a:lnTo>
                          <a:lnTo>
                            <a:pt x="2146380" y="1000429"/>
                          </a:lnTo>
                          <a:lnTo>
                            <a:pt x="0" y="10004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8">
                        <a:extLst>
                          <a:ext uri="{96DAC541-7B7A-43D3-8B79-37D633B846F1}">
                            <asvg:svgBlip xmlns="" xmlns:asvg="http://schemas.microsoft.com/office/drawing/2016/SVG/main" r:embed="rId3"/>
                          </a:ext>
                        </a:extLst>
                      </a:blip>
                      <a:stretch>
                        <a:fillRect t="-114545"/>
                      </a:stretch>
                    </a:blipFill>
                    <a:ln cap="sq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uk-UA" dirty="0"/>
                    </a:p>
                  </p:txBody>
                </p:sp>
              </p:grpSp>
              <p:sp>
                <p:nvSpPr>
                  <p:cNvPr id="94" name="TextBox 26"/>
                  <p:cNvSpPr txBox="1"/>
                  <p:nvPr/>
                </p:nvSpPr>
                <p:spPr>
                  <a:xfrm>
                    <a:off x="3410267" y="5102380"/>
                    <a:ext cx="937482" cy="59590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4895"/>
                      </a:lnSpc>
                      <a:spcBef>
                        <a:spcPct val="0"/>
                      </a:spcBef>
                    </a:pPr>
                    <a:r>
                      <a:rPr lang="en-US" sz="3600" b="1" dirty="0" smtClean="0">
                        <a:solidFill>
                          <a:srgbClr val="F8F8F8"/>
                        </a:solidFill>
                        <a:latin typeface="Segoe UI" panose="020B0502040204020203" pitchFamily="34" charset="0"/>
                        <a:ea typeface="Open Sauce Bold"/>
                        <a:cs typeface="Segoe UI" panose="020B0502040204020203" pitchFamily="34" charset="0"/>
                        <a:sym typeface="Open Sauce Bold"/>
                      </a:rPr>
                      <a:t>0</a:t>
                    </a:r>
                    <a:r>
                      <a:rPr lang="uk-UA" sz="3600" b="1" dirty="0" smtClean="0">
                        <a:solidFill>
                          <a:srgbClr val="F8F8F8"/>
                        </a:solidFill>
                        <a:latin typeface="Segoe UI" panose="020B0502040204020203" pitchFamily="34" charset="0"/>
                        <a:ea typeface="Open Sauce Bold"/>
                        <a:cs typeface="Segoe UI" panose="020B0502040204020203" pitchFamily="34" charset="0"/>
                        <a:sym typeface="Open Sauce Bold"/>
                      </a:rPr>
                      <a:t>2</a:t>
                    </a:r>
                    <a:endParaRPr lang="en-US" sz="3600" b="1" dirty="0">
                      <a:solidFill>
                        <a:srgbClr val="F8F8F8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endParaRPr>
                  </a:p>
                </p:txBody>
              </p:sp>
            </p:grpSp>
            <p:sp>
              <p:nvSpPr>
                <p:cNvPr id="91" name="TextBox 25"/>
                <p:cNvSpPr txBox="1"/>
                <p:nvPr/>
              </p:nvSpPr>
              <p:spPr>
                <a:xfrm>
                  <a:off x="2616959" y="7269614"/>
                  <a:ext cx="2481325" cy="2949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2278"/>
                    </a:lnSpc>
                    <a:spcBef>
                      <a:spcPct val="0"/>
                    </a:spcBef>
                  </a:pPr>
                  <a:r>
                    <a:rPr lang="uk-UA" sz="3200" b="1" dirty="0" smtClean="0">
                      <a:solidFill>
                        <a:srgbClr val="343432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rPr>
                    <a:t>ПРАЦІВНИК</a:t>
                  </a:r>
                  <a:endParaRPr lang="en-US" sz="3200" b="1" dirty="0">
                    <a:solidFill>
                      <a:srgbClr val="343432"/>
                    </a:solidFill>
                    <a:latin typeface="Segoe UI" panose="020B0502040204020203" pitchFamily="34" charset="0"/>
                    <a:ea typeface="Open Sauce Bold"/>
                    <a:cs typeface="Segoe UI" panose="020B0502040204020203" pitchFamily="34" charset="0"/>
                    <a:sym typeface="Open Sauce Bold"/>
                  </a:endParaRPr>
                </a:p>
              </p:txBody>
            </p:sp>
          </p:grp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11"/>
              <a:srcRect l="5043" t="4984" r="1294" b="3254"/>
              <a:stretch/>
            </p:blipFill>
            <p:spPr>
              <a:xfrm>
                <a:off x="6952037" y="6084570"/>
                <a:ext cx="831958" cy="881875"/>
              </a:xfrm>
              <a:prstGeom prst="rect">
                <a:avLst/>
              </a:prstGeom>
            </p:spPr>
          </p:pic>
        </p:grpSp>
        <p:grpSp>
          <p:nvGrpSpPr>
            <p:cNvPr id="167" name="Группа 166"/>
            <p:cNvGrpSpPr/>
            <p:nvPr/>
          </p:nvGrpSpPr>
          <p:grpSpPr>
            <a:xfrm>
              <a:off x="9335600" y="5037989"/>
              <a:ext cx="3128394" cy="2868510"/>
              <a:chOff x="9335600" y="5037989"/>
              <a:chExt cx="3128394" cy="2868510"/>
            </a:xfrm>
          </p:grpSpPr>
          <p:grpSp>
            <p:nvGrpSpPr>
              <p:cNvPr id="108" name="Группа 107"/>
              <p:cNvGrpSpPr/>
              <p:nvPr/>
            </p:nvGrpSpPr>
            <p:grpSpPr>
              <a:xfrm>
                <a:off x="9335600" y="5037989"/>
                <a:ext cx="3128394" cy="2868510"/>
                <a:chOff x="2314813" y="5001030"/>
                <a:chExt cx="3128394" cy="2868510"/>
              </a:xfrm>
            </p:grpSpPr>
            <p:grpSp>
              <p:nvGrpSpPr>
                <p:cNvPr id="109" name="Группа 108"/>
                <p:cNvGrpSpPr/>
                <p:nvPr/>
              </p:nvGrpSpPr>
              <p:grpSpPr>
                <a:xfrm>
                  <a:off x="2314813" y="5001030"/>
                  <a:ext cx="3128394" cy="2868510"/>
                  <a:chOff x="2314813" y="5001030"/>
                  <a:chExt cx="3128394" cy="2868510"/>
                </a:xfrm>
              </p:grpSpPr>
              <p:grpSp>
                <p:nvGrpSpPr>
                  <p:cNvPr id="112" name="Группа 111"/>
                  <p:cNvGrpSpPr/>
                  <p:nvPr/>
                </p:nvGrpSpPr>
                <p:grpSpPr>
                  <a:xfrm>
                    <a:off x="2314813" y="5001030"/>
                    <a:ext cx="3128394" cy="2868510"/>
                    <a:chOff x="2314813" y="5001030"/>
                    <a:chExt cx="3128394" cy="2868510"/>
                  </a:xfrm>
                </p:grpSpPr>
                <p:grpSp>
                  <p:nvGrpSpPr>
                    <p:cNvPr id="114" name="Group 2"/>
                    <p:cNvGrpSpPr/>
                    <p:nvPr/>
                  </p:nvGrpSpPr>
                  <p:grpSpPr>
                    <a:xfrm rot="-10800000">
                      <a:off x="2314813" y="5050140"/>
                      <a:ext cx="3128394" cy="2819400"/>
                      <a:chOff x="0" y="0"/>
                      <a:chExt cx="2041606" cy="2448541"/>
                    </a:xfrm>
                  </p:grpSpPr>
                  <p:sp>
                    <p:nvSpPr>
                      <p:cNvPr id="116" name="Freeform 3"/>
                      <p:cNvSpPr/>
                      <p:nvPr/>
                    </p:nvSpPr>
                    <p:spPr>
                      <a:xfrm>
                        <a:off x="0" y="0"/>
                        <a:ext cx="2041606" cy="24485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1606" h="2448541">
                            <a:moveTo>
                              <a:pt x="79191" y="0"/>
                            </a:moveTo>
                            <a:lnTo>
                              <a:pt x="1962415" y="0"/>
                            </a:lnTo>
                            <a:cubicBezTo>
                              <a:pt x="2006151" y="0"/>
                              <a:pt x="2041606" y="35455"/>
                              <a:pt x="2041606" y="79191"/>
                            </a:cubicBezTo>
                            <a:lnTo>
                              <a:pt x="2041606" y="2369350"/>
                            </a:lnTo>
                            <a:cubicBezTo>
                              <a:pt x="2041606" y="2390353"/>
                              <a:pt x="2033263" y="2410495"/>
                              <a:pt x="2018411" y="2425347"/>
                            </a:cubicBezTo>
                            <a:cubicBezTo>
                              <a:pt x="2003560" y="2440198"/>
                              <a:pt x="1983418" y="2448541"/>
                              <a:pt x="1962415" y="2448541"/>
                            </a:cubicBezTo>
                            <a:lnTo>
                              <a:pt x="79191" y="2448541"/>
                            </a:lnTo>
                            <a:cubicBezTo>
                              <a:pt x="58188" y="2448541"/>
                              <a:pt x="38046" y="2440198"/>
                              <a:pt x="23195" y="2425347"/>
                            </a:cubicBezTo>
                            <a:cubicBezTo>
                              <a:pt x="8343" y="2410495"/>
                              <a:pt x="0" y="2390353"/>
                              <a:pt x="0" y="2369350"/>
                            </a:cubicBezTo>
                            <a:lnTo>
                              <a:pt x="0" y="79191"/>
                            </a:lnTo>
                            <a:cubicBezTo>
                              <a:pt x="0" y="58188"/>
                              <a:pt x="8343" y="38046"/>
                              <a:pt x="23195" y="23195"/>
                            </a:cubicBezTo>
                            <a:cubicBezTo>
                              <a:pt x="38046" y="8343"/>
                              <a:pt x="58188" y="0"/>
                              <a:pt x="791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3825" cap="rnd">
                        <a:solidFill>
                          <a:srgbClr val="106861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117" name="TextBox 4"/>
                      <p:cNvSpPr txBox="1"/>
                      <p:nvPr/>
                    </p:nvSpPr>
                    <p:spPr>
                      <a:xfrm>
                        <a:off x="0" y="-38100"/>
                        <a:ext cx="2041606" cy="2486641"/>
                      </a:xfrm>
                      <a:prstGeom prst="rect">
                        <a:avLst/>
                      </a:prstGeom>
                    </p:spPr>
                    <p:txBody>
                      <a:bodyPr lIns="50800" tIns="50800" rIns="50800" bIns="50800" rtlCol="0" anchor="ctr"/>
                      <a:lstStyle/>
                      <a:p>
                        <a:pPr marL="0" lvl="0" indent="0" algn="ctr">
                          <a:lnSpc>
                            <a:spcPts val="2756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115" name="Freeform 5"/>
                    <p:cNvSpPr/>
                    <p:nvPr/>
                  </p:nvSpPr>
                  <p:spPr>
                    <a:xfrm>
                      <a:off x="2805820" y="5001030"/>
                      <a:ext cx="2146380" cy="10004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380" h="1000429">
                          <a:moveTo>
                            <a:pt x="0" y="0"/>
                          </a:moveTo>
                          <a:lnTo>
                            <a:pt x="2146380" y="0"/>
                          </a:lnTo>
                          <a:lnTo>
                            <a:pt x="2146380" y="1000429"/>
                          </a:lnTo>
                          <a:lnTo>
                            <a:pt x="0" y="10004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8">
                        <a:extLst>
                          <a:ext uri="{96DAC541-7B7A-43D3-8B79-37D633B846F1}">
                            <asvg:svgBlip xmlns="" xmlns:asvg="http://schemas.microsoft.com/office/drawing/2016/SVG/main" r:embed="rId3"/>
                          </a:ext>
                        </a:extLst>
                      </a:blip>
                      <a:stretch>
                        <a:fillRect t="-114545"/>
                      </a:stretch>
                    </a:blipFill>
                    <a:ln cap="sq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uk-UA" dirty="0"/>
                    </a:p>
                  </p:txBody>
                </p:sp>
              </p:grpSp>
              <p:sp>
                <p:nvSpPr>
                  <p:cNvPr id="113" name="TextBox 26"/>
                  <p:cNvSpPr txBox="1"/>
                  <p:nvPr/>
                </p:nvSpPr>
                <p:spPr>
                  <a:xfrm>
                    <a:off x="3410267" y="5102380"/>
                    <a:ext cx="937482" cy="59590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4895"/>
                      </a:lnSpc>
                      <a:spcBef>
                        <a:spcPct val="0"/>
                      </a:spcBef>
                    </a:pPr>
                    <a:r>
                      <a:rPr lang="en-US" sz="3600" b="1" dirty="0" smtClean="0">
                        <a:solidFill>
                          <a:srgbClr val="F8F8F8"/>
                        </a:solidFill>
                        <a:latin typeface="Segoe UI" panose="020B0502040204020203" pitchFamily="34" charset="0"/>
                        <a:ea typeface="Open Sauce Bold"/>
                        <a:cs typeface="Segoe UI" panose="020B0502040204020203" pitchFamily="34" charset="0"/>
                        <a:sym typeface="Open Sauce Bold"/>
                      </a:rPr>
                      <a:t>0</a:t>
                    </a:r>
                    <a:r>
                      <a:rPr lang="uk-UA" sz="3600" b="1" dirty="0" smtClean="0">
                        <a:solidFill>
                          <a:srgbClr val="F8F8F8"/>
                        </a:solidFill>
                        <a:latin typeface="Segoe UI" panose="020B0502040204020203" pitchFamily="34" charset="0"/>
                        <a:ea typeface="Open Sauce Bold"/>
                        <a:cs typeface="Segoe UI" panose="020B0502040204020203" pitchFamily="34" charset="0"/>
                        <a:sym typeface="Open Sauce Bold"/>
                      </a:rPr>
                      <a:t>3</a:t>
                    </a:r>
                    <a:endParaRPr lang="en-US" sz="3600" b="1" dirty="0">
                      <a:solidFill>
                        <a:srgbClr val="F8F8F8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endParaRPr>
                  </a:p>
                </p:txBody>
              </p:sp>
            </p:grpSp>
            <p:sp>
              <p:nvSpPr>
                <p:cNvPr id="110" name="TextBox 25"/>
                <p:cNvSpPr txBox="1"/>
                <p:nvPr/>
              </p:nvSpPr>
              <p:spPr>
                <a:xfrm>
                  <a:off x="2829346" y="7269615"/>
                  <a:ext cx="2099327" cy="32656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2278"/>
                    </a:lnSpc>
                    <a:spcBef>
                      <a:spcPct val="0"/>
                    </a:spcBef>
                  </a:pPr>
                  <a:r>
                    <a:rPr lang="uk-UA" sz="3200" b="1" dirty="0" smtClean="0">
                      <a:solidFill>
                        <a:srgbClr val="343432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rPr>
                    <a:t>КЕРІВНИК</a:t>
                  </a:r>
                  <a:endParaRPr lang="en-US" sz="3200" b="1" dirty="0">
                    <a:solidFill>
                      <a:srgbClr val="343432"/>
                    </a:solidFill>
                    <a:latin typeface="Segoe UI" panose="020B0502040204020203" pitchFamily="34" charset="0"/>
                    <a:ea typeface="Open Sauce Bold"/>
                    <a:cs typeface="Segoe UI" panose="020B0502040204020203" pitchFamily="34" charset="0"/>
                    <a:sym typeface="Open Sauce Bold"/>
                  </a:endParaRPr>
                </a:p>
              </p:txBody>
            </p:sp>
          </p:grpSp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 rotWithShape="1">
              <a:blip r:embed="rId12"/>
              <a:srcRect l="2007" t="3775"/>
              <a:stretch/>
            </p:blipFill>
            <p:spPr>
              <a:xfrm>
                <a:off x="10332518" y="6116599"/>
                <a:ext cx="1134554" cy="886805"/>
              </a:xfrm>
              <a:prstGeom prst="rect">
                <a:avLst/>
              </a:prstGeom>
            </p:spPr>
          </p:pic>
        </p:grpSp>
        <p:grpSp>
          <p:nvGrpSpPr>
            <p:cNvPr id="166" name="Группа 165"/>
            <p:cNvGrpSpPr/>
            <p:nvPr/>
          </p:nvGrpSpPr>
          <p:grpSpPr>
            <a:xfrm>
              <a:off x="12843089" y="5056104"/>
              <a:ext cx="3128394" cy="2868510"/>
              <a:chOff x="12843089" y="5056104"/>
              <a:chExt cx="3128394" cy="2868510"/>
            </a:xfrm>
          </p:grpSpPr>
          <p:grpSp>
            <p:nvGrpSpPr>
              <p:cNvPr id="118" name="Группа 117"/>
              <p:cNvGrpSpPr/>
              <p:nvPr/>
            </p:nvGrpSpPr>
            <p:grpSpPr>
              <a:xfrm>
                <a:off x="12843089" y="5056104"/>
                <a:ext cx="3128394" cy="2868510"/>
                <a:chOff x="2314813" y="5001030"/>
                <a:chExt cx="3128394" cy="2868510"/>
              </a:xfrm>
            </p:grpSpPr>
            <p:grpSp>
              <p:nvGrpSpPr>
                <p:cNvPr id="119" name="Группа 118"/>
                <p:cNvGrpSpPr/>
                <p:nvPr/>
              </p:nvGrpSpPr>
              <p:grpSpPr>
                <a:xfrm>
                  <a:off x="2314813" y="5001030"/>
                  <a:ext cx="3128394" cy="2868510"/>
                  <a:chOff x="2314813" y="5001030"/>
                  <a:chExt cx="3128394" cy="2868510"/>
                </a:xfrm>
              </p:grpSpPr>
              <p:grpSp>
                <p:nvGrpSpPr>
                  <p:cNvPr id="122" name="Группа 121"/>
                  <p:cNvGrpSpPr/>
                  <p:nvPr/>
                </p:nvGrpSpPr>
                <p:grpSpPr>
                  <a:xfrm>
                    <a:off x="2314813" y="5001030"/>
                    <a:ext cx="3128394" cy="2868510"/>
                    <a:chOff x="2314813" y="5001030"/>
                    <a:chExt cx="3128394" cy="2868510"/>
                  </a:xfrm>
                </p:grpSpPr>
                <p:grpSp>
                  <p:nvGrpSpPr>
                    <p:cNvPr id="124" name="Group 2"/>
                    <p:cNvGrpSpPr/>
                    <p:nvPr/>
                  </p:nvGrpSpPr>
                  <p:grpSpPr>
                    <a:xfrm rot="-10800000">
                      <a:off x="2314813" y="5050140"/>
                      <a:ext cx="3128394" cy="2819400"/>
                      <a:chOff x="0" y="0"/>
                      <a:chExt cx="2041606" cy="2448541"/>
                    </a:xfrm>
                  </p:grpSpPr>
                  <p:sp>
                    <p:nvSpPr>
                      <p:cNvPr id="126" name="Freeform 3"/>
                      <p:cNvSpPr/>
                      <p:nvPr/>
                    </p:nvSpPr>
                    <p:spPr>
                      <a:xfrm>
                        <a:off x="0" y="0"/>
                        <a:ext cx="2041606" cy="24485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41606" h="2448541">
                            <a:moveTo>
                              <a:pt x="79191" y="0"/>
                            </a:moveTo>
                            <a:lnTo>
                              <a:pt x="1962415" y="0"/>
                            </a:lnTo>
                            <a:cubicBezTo>
                              <a:pt x="2006151" y="0"/>
                              <a:pt x="2041606" y="35455"/>
                              <a:pt x="2041606" y="79191"/>
                            </a:cubicBezTo>
                            <a:lnTo>
                              <a:pt x="2041606" y="2369350"/>
                            </a:lnTo>
                            <a:cubicBezTo>
                              <a:pt x="2041606" y="2390353"/>
                              <a:pt x="2033263" y="2410495"/>
                              <a:pt x="2018411" y="2425347"/>
                            </a:cubicBezTo>
                            <a:cubicBezTo>
                              <a:pt x="2003560" y="2440198"/>
                              <a:pt x="1983418" y="2448541"/>
                              <a:pt x="1962415" y="2448541"/>
                            </a:cubicBezTo>
                            <a:lnTo>
                              <a:pt x="79191" y="2448541"/>
                            </a:lnTo>
                            <a:cubicBezTo>
                              <a:pt x="58188" y="2448541"/>
                              <a:pt x="38046" y="2440198"/>
                              <a:pt x="23195" y="2425347"/>
                            </a:cubicBezTo>
                            <a:cubicBezTo>
                              <a:pt x="8343" y="2410495"/>
                              <a:pt x="0" y="2390353"/>
                              <a:pt x="0" y="2369350"/>
                            </a:cubicBezTo>
                            <a:lnTo>
                              <a:pt x="0" y="79191"/>
                            </a:lnTo>
                            <a:cubicBezTo>
                              <a:pt x="0" y="58188"/>
                              <a:pt x="8343" y="38046"/>
                              <a:pt x="23195" y="23195"/>
                            </a:cubicBezTo>
                            <a:cubicBezTo>
                              <a:pt x="38046" y="8343"/>
                              <a:pt x="58188" y="0"/>
                              <a:pt x="791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3825" cap="rnd">
                        <a:solidFill>
                          <a:srgbClr val="106861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127" name="TextBox 4"/>
                      <p:cNvSpPr txBox="1"/>
                      <p:nvPr/>
                    </p:nvSpPr>
                    <p:spPr>
                      <a:xfrm>
                        <a:off x="0" y="-38100"/>
                        <a:ext cx="2041606" cy="2486641"/>
                      </a:xfrm>
                      <a:prstGeom prst="rect">
                        <a:avLst/>
                      </a:prstGeom>
                    </p:spPr>
                    <p:txBody>
                      <a:bodyPr lIns="50800" tIns="50800" rIns="50800" bIns="50800" rtlCol="0" anchor="ctr"/>
                      <a:lstStyle/>
                      <a:p>
                        <a:pPr marL="0" lvl="0" indent="0" algn="ctr">
                          <a:lnSpc>
                            <a:spcPts val="2756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125" name="Freeform 5"/>
                    <p:cNvSpPr/>
                    <p:nvPr/>
                  </p:nvSpPr>
                  <p:spPr>
                    <a:xfrm>
                      <a:off x="2805820" y="5001030"/>
                      <a:ext cx="2146380" cy="10004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380" h="1000429">
                          <a:moveTo>
                            <a:pt x="0" y="0"/>
                          </a:moveTo>
                          <a:lnTo>
                            <a:pt x="2146380" y="0"/>
                          </a:lnTo>
                          <a:lnTo>
                            <a:pt x="2146380" y="1000429"/>
                          </a:lnTo>
                          <a:lnTo>
                            <a:pt x="0" y="10004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8">
                        <a:extLst>
                          <a:ext uri="{96DAC541-7B7A-43D3-8B79-37D633B846F1}">
                            <asvg:svgBlip xmlns="" xmlns:asvg="http://schemas.microsoft.com/office/drawing/2016/SVG/main" r:embed="rId3"/>
                          </a:ext>
                        </a:extLst>
                      </a:blip>
                      <a:stretch>
                        <a:fillRect t="-114545"/>
                      </a:stretch>
                    </a:blipFill>
                    <a:ln cap="sq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uk-UA" dirty="0"/>
                    </a:p>
                  </p:txBody>
                </p:sp>
              </p:grpSp>
              <p:sp>
                <p:nvSpPr>
                  <p:cNvPr id="123" name="TextBox 26"/>
                  <p:cNvSpPr txBox="1"/>
                  <p:nvPr/>
                </p:nvSpPr>
                <p:spPr>
                  <a:xfrm>
                    <a:off x="3410267" y="5102380"/>
                    <a:ext cx="937482" cy="59590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4895"/>
                      </a:lnSpc>
                      <a:spcBef>
                        <a:spcPct val="0"/>
                      </a:spcBef>
                    </a:pPr>
                    <a:r>
                      <a:rPr lang="en-US" sz="3600" b="1" dirty="0" smtClean="0">
                        <a:solidFill>
                          <a:srgbClr val="F8F8F8"/>
                        </a:solidFill>
                        <a:latin typeface="Segoe UI" panose="020B0502040204020203" pitchFamily="34" charset="0"/>
                        <a:ea typeface="Open Sauce Bold"/>
                        <a:cs typeface="Segoe UI" panose="020B0502040204020203" pitchFamily="34" charset="0"/>
                        <a:sym typeface="Open Sauce Bold"/>
                      </a:rPr>
                      <a:t>0</a:t>
                    </a:r>
                    <a:r>
                      <a:rPr lang="uk-UA" sz="3600" b="1" dirty="0" smtClean="0">
                        <a:solidFill>
                          <a:srgbClr val="F8F8F8"/>
                        </a:solidFill>
                        <a:latin typeface="Segoe UI" panose="020B0502040204020203" pitchFamily="34" charset="0"/>
                        <a:ea typeface="Open Sauce Bold"/>
                        <a:cs typeface="Segoe UI" panose="020B0502040204020203" pitchFamily="34" charset="0"/>
                        <a:sym typeface="Open Sauce Bold"/>
                      </a:rPr>
                      <a:t>4</a:t>
                    </a:r>
                    <a:endParaRPr lang="en-US" sz="3600" b="1" dirty="0">
                      <a:solidFill>
                        <a:srgbClr val="F8F8F8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endParaRPr>
                  </a:p>
                </p:txBody>
              </p:sp>
            </p:grpSp>
            <p:sp>
              <p:nvSpPr>
                <p:cNvPr id="120" name="TextBox 25"/>
                <p:cNvSpPr txBox="1"/>
                <p:nvPr/>
              </p:nvSpPr>
              <p:spPr>
                <a:xfrm>
                  <a:off x="2829346" y="7269615"/>
                  <a:ext cx="2099327" cy="32656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2278"/>
                    </a:lnSpc>
                    <a:spcBef>
                      <a:spcPct val="0"/>
                    </a:spcBef>
                  </a:pPr>
                  <a:r>
                    <a:rPr lang="uk-UA" sz="3200" b="1" dirty="0" smtClean="0">
                      <a:solidFill>
                        <a:srgbClr val="343432"/>
                      </a:solidFill>
                      <a:latin typeface="Segoe UI" panose="020B0502040204020203" pitchFamily="34" charset="0"/>
                      <a:ea typeface="Open Sauce Bold"/>
                      <a:cs typeface="Segoe UI" panose="020B0502040204020203" pitchFamily="34" charset="0"/>
                      <a:sym typeface="Open Sauce Bold"/>
                    </a:rPr>
                    <a:t>ВЛАСНИК</a:t>
                  </a:r>
                  <a:endParaRPr lang="en-US" sz="3200" b="1" dirty="0">
                    <a:solidFill>
                      <a:srgbClr val="343432"/>
                    </a:solidFill>
                    <a:latin typeface="Segoe UI" panose="020B0502040204020203" pitchFamily="34" charset="0"/>
                    <a:ea typeface="Open Sauce Bold"/>
                    <a:cs typeface="Segoe UI" panose="020B0502040204020203" pitchFamily="34" charset="0"/>
                    <a:sym typeface="Open Sauce Bold"/>
                  </a:endParaRPr>
                </a:p>
              </p:txBody>
            </p:sp>
          </p:grpSp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 rotWithShape="1">
              <a:blip r:embed="rId13"/>
              <a:srcRect r="2338" b="834"/>
              <a:stretch/>
            </p:blipFill>
            <p:spPr>
              <a:xfrm>
                <a:off x="13978026" y="6066162"/>
                <a:ext cx="858516" cy="95529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4300" y="3675559"/>
            <a:ext cx="3293700" cy="6611441"/>
          </a:xfrm>
          <a:custGeom>
            <a:avLst/>
            <a:gdLst/>
            <a:ahLst/>
            <a:cxnLst/>
            <a:rect l="l" t="t" r="r" b="b"/>
            <a:pathLst>
              <a:path w="3293700" h="6611441">
                <a:moveTo>
                  <a:pt x="0" y="0"/>
                </a:moveTo>
                <a:lnTo>
                  <a:pt x="3293700" y="0"/>
                </a:lnTo>
                <a:lnTo>
                  <a:pt x="3293700" y="6611441"/>
                </a:lnTo>
                <a:lnTo>
                  <a:pt x="0" y="66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275603" y="7351619"/>
            <a:ext cx="2312177" cy="2312177"/>
          </a:xfrm>
          <a:custGeom>
            <a:avLst/>
            <a:gdLst/>
            <a:ahLst/>
            <a:cxnLst/>
            <a:rect l="l" t="t" r="r" b="b"/>
            <a:pathLst>
              <a:path w="2312177" h="2312177">
                <a:moveTo>
                  <a:pt x="0" y="0"/>
                </a:moveTo>
                <a:lnTo>
                  <a:pt x="2312177" y="0"/>
                </a:lnTo>
                <a:lnTo>
                  <a:pt x="2312177" y="2312176"/>
                </a:lnTo>
                <a:lnTo>
                  <a:pt x="0" y="2312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 rot="10800000">
            <a:off x="-1652009" y="6321615"/>
            <a:ext cx="3299321" cy="4114800"/>
          </a:xfrm>
          <a:custGeom>
            <a:avLst/>
            <a:gdLst/>
            <a:ahLst/>
            <a:cxnLst/>
            <a:rect l="l" t="t" r="r" b="b"/>
            <a:pathLst>
              <a:path w="3299321" h="4114800">
                <a:moveTo>
                  <a:pt x="0" y="0"/>
                </a:moveTo>
                <a:lnTo>
                  <a:pt x="3299321" y="0"/>
                </a:lnTo>
                <a:lnTo>
                  <a:pt x="3299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534470" y="170094"/>
            <a:ext cx="1762162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69"/>
              </a:lnSpc>
              <a:spcBef>
                <a:spcPct val="0"/>
              </a:spcBef>
            </a:pPr>
            <a:r>
              <a:rPr lang="uk-UA" sz="5400" b="1" spc="-93" dirty="0">
                <a:solidFill>
                  <a:srgbClr val="191919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Інструменти для підвищення фінансового результату</a:t>
            </a:r>
            <a:endParaRPr lang="en-US" sz="5400" b="1" spc="-93" dirty="0">
              <a:solidFill>
                <a:srgbClr val="191919"/>
              </a:solidFill>
              <a:latin typeface="Segoe UI" panose="020B0502040204020203" pitchFamily="34" charset="0"/>
              <a:ea typeface="Open Sauce Bold"/>
              <a:cs typeface="Segoe UI" panose="020B0502040204020203" pitchFamily="34" charset="0"/>
              <a:sym typeface="Open Sau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28376" y="1543203"/>
            <a:ext cx="1498802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uk-UA" sz="3600" b="1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Фракційна співпраця </a:t>
            </a:r>
            <a:r>
              <a:rPr lang="uk-UA" sz="3600" i="1" dirty="0">
                <a:solidFill>
                  <a:srgbClr val="1F2C4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— це про стратегічний рівень і вплив на ключові рішення, у форматі часткової зайнятості, з чіткою відповідальністю і глибокою інтеграцією в бізнес-процеси: впроваджує зміни, та допомогу розвивати бізнес</a:t>
            </a:r>
            <a:endParaRPr lang="uk-UA" sz="3600" dirty="0">
              <a:solidFill>
                <a:srgbClr val="343432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2239508" y="5001196"/>
            <a:ext cx="9413756" cy="4603823"/>
            <a:chOff x="2274843" y="5013374"/>
            <a:chExt cx="9413756" cy="4603823"/>
          </a:xfrm>
        </p:grpSpPr>
        <p:sp>
          <p:nvSpPr>
            <p:cNvPr id="3" name="AutoShape 3"/>
            <p:cNvSpPr/>
            <p:nvPr/>
          </p:nvSpPr>
          <p:spPr>
            <a:xfrm>
              <a:off x="4588157" y="6189337"/>
              <a:ext cx="897922" cy="0"/>
            </a:xfrm>
            <a:prstGeom prst="line">
              <a:avLst/>
            </a:prstGeom>
            <a:ln w="28575" cap="rnd">
              <a:solidFill>
                <a:srgbClr val="035D61"/>
              </a:solidFill>
              <a:prstDash val="sysDot"/>
              <a:headEnd type="none" w="sm" len="sm"/>
              <a:tailEnd type="oval" w="lg" len="lg"/>
            </a:ln>
          </p:spPr>
        </p:sp>
        <p:sp>
          <p:nvSpPr>
            <p:cNvPr id="4" name="Freeform 4"/>
            <p:cNvSpPr/>
            <p:nvPr/>
          </p:nvSpPr>
          <p:spPr>
            <a:xfrm>
              <a:off x="2274843" y="5013374"/>
              <a:ext cx="2312177" cy="2312177"/>
            </a:xfrm>
            <a:custGeom>
              <a:avLst/>
              <a:gdLst/>
              <a:ahLst/>
              <a:cxnLst/>
              <a:rect l="l" t="t" r="r" b="b"/>
              <a:pathLst>
                <a:path w="2312177" h="2312177">
                  <a:moveTo>
                    <a:pt x="0" y="0"/>
                  </a:moveTo>
                  <a:lnTo>
                    <a:pt x="2312177" y="0"/>
                  </a:lnTo>
                  <a:lnTo>
                    <a:pt x="2312177" y="2312177"/>
                  </a:lnTo>
                  <a:lnTo>
                    <a:pt x="0" y="2312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39087" y="5082652"/>
              <a:ext cx="2183690" cy="218369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 flipV="1">
              <a:off x="4588157" y="8488960"/>
              <a:ext cx="830149" cy="3057"/>
            </a:xfrm>
            <a:prstGeom prst="line">
              <a:avLst/>
            </a:prstGeom>
            <a:ln w="28575" cap="rnd">
              <a:solidFill>
                <a:srgbClr val="035D61"/>
              </a:solidFill>
              <a:prstDash val="sysDot"/>
              <a:headEnd type="none" w="sm" len="sm"/>
              <a:tailEnd type="oval" w="lg" len="lg"/>
            </a:ln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61198" y="7433507"/>
              <a:ext cx="2183690" cy="2183690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5966000" y="5932856"/>
              <a:ext cx="572259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71"/>
                </a:lnSpc>
                <a:spcBef>
                  <a:spcPct val="0"/>
                </a:spcBef>
              </a:pPr>
              <a:r>
                <a:rPr lang="uk-UA" sz="3600" b="1" spc="-56" dirty="0">
                  <a:solidFill>
                    <a:srgbClr val="106861"/>
                  </a:solidFill>
                  <a:latin typeface="Segoe UI" panose="020B0502040204020203" pitchFamily="34" charset="0"/>
                  <a:ea typeface="Open Sauce Bold"/>
                  <a:cs typeface="Segoe UI" panose="020B0502040204020203" pitchFamily="34" charset="0"/>
                  <a:sym typeface="Open Sauce Bold"/>
                </a:rPr>
                <a:t>Компанія</a:t>
              </a:r>
              <a:endParaRPr lang="en-US" sz="3600" b="1" spc="-56" dirty="0">
                <a:solidFill>
                  <a:srgbClr val="106861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966000" y="8232479"/>
              <a:ext cx="572259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71"/>
                </a:lnSpc>
                <a:spcBef>
                  <a:spcPct val="0"/>
                </a:spcBef>
              </a:pPr>
              <a:r>
                <a:rPr lang="uk-UA" sz="3600" b="1" spc="-56" dirty="0">
                  <a:solidFill>
                    <a:srgbClr val="106861"/>
                  </a:solidFill>
                  <a:latin typeface="Segoe UI" panose="020B0502040204020203" pitchFamily="34" charset="0"/>
                  <a:ea typeface="Open Sauce Bold"/>
                  <a:cs typeface="Segoe UI" panose="020B0502040204020203" pitchFamily="34" charset="0"/>
                  <a:sym typeface="Open Sauce Bold"/>
                </a:rPr>
                <a:t>Фракційна співпраця</a:t>
              </a:r>
              <a:endParaRPr lang="en-US" sz="3600" b="1" spc="-56" dirty="0">
                <a:solidFill>
                  <a:srgbClr val="106861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1928376" y="4138134"/>
            <a:ext cx="1435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solidFill>
                  <a:srgbClr val="1F2C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Яку частину роботи доречно віддавати під фракційну співпрацю?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276" y="-220897"/>
            <a:ext cx="18602276" cy="6407822"/>
            <a:chOff x="0" y="0"/>
            <a:chExt cx="4899365" cy="1687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9365" cy="1687657"/>
            </a:xfrm>
            <a:custGeom>
              <a:avLst/>
              <a:gdLst/>
              <a:ahLst/>
              <a:cxnLst/>
              <a:rect l="l" t="t" r="r" b="b"/>
              <a:pathLst>
                <a:path w="4899365" h="1687657">
                  <a:moveTo>
                    <a:pt x="0" y="0"/>
                  </a:moveTo>
                  <a:lnTo>
                    <a:pt x="4899365" y="0"/>
                  </a:lnTo>
                  <a:lnTo>
                    <a:pt x="4899365" y="1687657"/>
                  </a:lnTo>
                  <a:lnTo>
                    <a:pt x="0" y="1687657"/>
                  </a:lnTo>
                  <a:close/>
                </a:path>
              </a:pathLst>
            </a:custGeom>
            <a:solidFill>
              <a:srgbClr val="10686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9365" cy="1725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3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67279" y="3636569"/>
            <a:ext cx="5578401" cy="557840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1919" y="-200524"/>
            <a:ext cx="17983200" cy="966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64"/>
              </a:lnSpc>
              <a:spcBef>
                <a:spcPct val="0"/>
              </a:spcBef>
            </a:pPr>
            <a:r>
              <a:rPr lang="uk-UA" sz="4800" b="1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Фракційна співпраця за версією </a:t>
            </a:r>
            <a:r>
              <a:rPr lang="en-US" sz="4800" b="1" dirty="0">
                <a:solidFill>
                  <a:srgbClr val="FFFFFF"/>
                </a:solidFill>
                <a:latin typeface="Segoe UI" panose="020B0502040204020203" pitchFamily="34" charset="0"/>
                <a:ea typeface="Open Sauce Bold"/>
                <a:cs typeface="Segoe UI" panose="020B0502040204020203" pitchFamily="34" charset="0"/>
                <a:sym typeface="Open Sauce Bold"/>
              </a:rPr>
              <a:t>https://happymonday.ua/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5934994" y="-3900084"/>
            <a:ext cx="5578401" cy="557840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FDFBFB">
                  <a:alpha val="29804"/>
                </a:srgbClr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579519"/>
              </p:ext>
            </p:extLst>
          </p:nvPr>
        </p:nvGraphicFramePr>
        <p:xfrm>
          <a:off x="236217" y="1050974"/>
          <a:ext cx="17754603" cy="8939361"/>
        </p:xfrm>
        <a:graphic>
          <a:graphicData uri="http://schemas.openxmlformats.org/drawingml/2006/table">
            <a:tbl>
              <a:tblPr firstRow="1" firstCol="1" bandRow="1"/>
              <a:tblGrid>
                <a:gridCol w="3218022">
                  <a:extLst>
                    <a:ext uri="{9D8B030D-6E8A-4147-A177-3AD203B41FA5}">
                      <a16:colId xmlns:a16="http://schemas.microsoft.com/office/drawing/2014/main" val="3853813112"/>
                    </a:ext>
                  </a:extLst>
                </a:gridCol>
                <a:gridCol w="2489361">
                  <a:extLst>
                    <a:ext uri="{9D8B030D-6E8A-4147-A177-3AD203B41FA5}">
                      <a16:colId xmlns:a16="http://schemas.microsoft.com/office/drawing/2014/main" val="1744475365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41689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3517465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29822909"/>
                    </a:ext>
                  </a:extLst>
                </a:gridCol>
                <a:gridCol w="3131820">
                  <a:extLst>
                    <a:ext uri="{9D8B030D-6E8A-4147-A177-3AD203B41FA5}">
                      <a16:colId xmlns:a16="http://schemas.microsoft.com/office/drawing/2014/main" val="1965296749"/>
                    </a:ext>
                  </a:extLst>
                </a:gridCol>
              </a:tblGrid>
              <a:tr h="748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cap="all" spc="1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Критерій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91935" marB="9193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cap="all" spc="1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Full-time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91935" marB="9193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cap="all" spc="10" dirty="0" err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Part-time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91935" marB="9193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cap="all" spc="1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Фракційна співпраця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91935" marB="9193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cap="all" spc="10" dirty="0" err="1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Фриланс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91935" marB="9193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31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cap="all" spc="1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Консалтинг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91935" marB="9193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3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579222"/>
                  </a:ext>
                </a:extLst>
              </a:tr>
              <a:tr h="1122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Час залучення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40+ год/тиждень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15–25 год/тиждень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8–20 год/тиждень (1–3 дні)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Години/завдання </a:t>
                      </a:r>
                      <a:r>
                        <a:rPr lang="uk-UA" sz="2400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за потреби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За проєктом або погодинно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591621"/>
                  </a:ext>
                </a:extLst>
              </a:tr>
              <a:tr h="895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Інтеграція в бізнес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Повна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Часткова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Висока, але обмежена в часі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Низька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Низька / середня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036167"/>
                  </a:ext>
                </a:extLst>
              </a:tr>
              <a:tr h="1349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Рівень відповідальності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Повна операційна та стратегічна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Часткова операційна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Стратегічна + операційна в межах сфери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Відповідно до завдання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Стратегічна, без операційної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350939"/>
                  </a:ext>
                </a:extLst>
              </a:tr>
              <a:tr h="667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Гнучкість графіка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Низька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Середня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Висока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Висока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Висока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003028"/>
                  </a:ext>
                </a:extLst>
              </a:tr>
              <a:tr h="895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Кількість клієнтів одночасно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1–2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2–3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Багато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Багато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523596"/>
                  </a:ext>
                </a:extLst>
              </a:tr>
              <a:tr h="1803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Ключові особливості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Довго­строкова роль, постійні обов’язки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Постійна, але неповна роль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Стратегічні зміни, масштабу­вання, запуск нових напрямів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Разові завдання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Розробка стратегії, аудит, але без імплементації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724712"/>
                  </a:ext>
                </a:extLst>
              </a:tr>
              <a:tr h="1122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Приклади ролей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12258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CEO, HRD, PM, маркетолог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Адміністра­тор, асистент, дизайнер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Fractional CMO, CFO, Head of Talent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Копірайтер, дизайнер, розробник</a:t>
                      </a:r>
                      <a:endParaRPr lang="uk-UA" sz="24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spc="1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Бізнес-консультант, аудитор</a:t>
                      </a:r>
                      <a:endParaRPr lang="uk-UA" sz="2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61290" marR="61290" marT="61290" marB="61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70677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648</Words>
  <Application>Microsoft Office PowerPoint</Application>
  <PresentationFormat>Произвольный</PresentationFormat>
  <Paragraphs>166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Segoe UI</vt:lpstr>
      <vt:lpstr>Wingdings</vt:lpstr>
      <vt:lpstr>Open Sauce Bold</vt:lpstr>
      <vt:lpstr>Open Sauce</vt:lpstr>
      <vt:lpstr>Open Sauce Bold Italics</vt:lpstr>
      <vt:lpstr>Calibri</vt:lpstr>
      <vt:lpstr>Times New Roman</vt:lpstr>
      <vt:lpstr>Open Sauce Heavy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77</cp:revision>
  <dcterms:created xsi:type="dcterms:W3CDTF">2006-08-16T00:00:00Z</dcterms:created>
  <dcterms:modified xsi:type="dcterms:W3CDTF">2025-11-06T20:33:47Z</dcterms:modified>
  <dc:identifier>DAG3xb57F3M</dc:identifier>
</cp:coreProperties>
</file>