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4" r:id="rId3"/>
    <p:sldId id="297" r:id="rId4"/>
    <p:sldId id="296" r:id="rId5"/>
    <p:sldId id="293" r:id="rId6"/>
    <p:sldId id="298" r:id="rId7"/>
    <p:sldId id="295" r:id="rId8"/>
    <p:sldId id="290" r:id="rId9"/>
    <p:sldId id="288" r:id="rId10"/>
    <p:sldId id="299" r:id="rId11"/>
    <p:sldId id="300" r:id="rId12"/>
    <p:sldId id="302" r:id="rId13"/>
    <p:sldId id="304" r:id="rId14"/>
    <p:sldId id="305" r:id="rId15"/>
    <p:sldId id="307" r:id="rId16"/>
    <p:sldId id="306" r:id="rId17"/>
    <p:sldId id="308" r:id="rId18"/>
    <p:sldId id="301" r:id="rId19"/>
    <p:sldId id="27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-1" initials="H" lastIdx="1" clrIdx="0">
    <p:extLst>
      <p:ext uri="{19B8F6BF-5375-455C-9EA6-DF929625EA0E}">
        <p15:presenceInfo xmlns:p15="http://schemas.microsoft.com/office/powerpoint/2012/main" userId="HP-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99"/>
    <a:srgbClr val="33CC33"/>
    <a:srgbClr val="FF3300"/>
    <a:srgbClr val="CC6600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87032" autoAdjust="0"/>
  </p:normalViewPr>
  <p:slideViewPr>
    <p:cSldViewPr snapToGrid="0">
      <p:cViewPr varScale="1">
        <p:scale>
          <a:sx n="75" d="100"/>
          <a:sy n="75" d="100"/>
        </p:scale>
        <p:origin x="13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D90AA-C3D4-4B2A-BE2A-BB38BA0E9859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27DD-857F-49F5-8548-FC47A6CA40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45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11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844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45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53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79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10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49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27DD-857F-49F5-8548-FC47A6CA40D8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36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9FF8A-D832-CCC1-6042-D4EDD2E75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92DD1FA-F1BD-26F7-D2CA-6A2149747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7F7BA9-D2B8-C1E8-9390-B24A15DB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27AEC9-97A0-7ED6-0366-D193868E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C1EA14-502C-C827-EDAB-239D0490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87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502D2-13B6-C582-6694-7CBE0391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99318F-85F3-1266-A190-3C10005C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BA6727-42AF-8CC7-7835-E9EFEA3F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989400-4879-5D00-57BC-573D3FC9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4B093E-4C73-3442-72D1-BBE55C8F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0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311669-4EEC-62E5-F114-D57CEAA20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EC9371-8261-4662-1B31-3ABE4F811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A151C0-C3F2-7250-210C-6DD493F0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FC03DB-B8B7-6B05-D559-F253D8F6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AF53FE-02D7-4284-BB8C-76BDF089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08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BB3AA-27FC-7328-DD19-C640F4D9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754FD-61E6-FDCE-621C-C752421E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7F74C-BCF9-9884-E475-4536B159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DF91D6-904C-6462-7B8A-F026F3F4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03B873-B29A-B6E1-788F-985FFA65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35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75DD8-26FA-4FA8-C802-88D3E34F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B67681-21F5-D294-1374-943825C0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5ABE5C-76DC-0472-7604-C593B306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9DFC4C-B1BE-434C-FBF8-DE1C89D9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871D50-414F-F627-45F2-01E495EC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8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F6C71-7999-D5D7-387A-F05F277B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4CCD65-7432-2FEE-5329-794252F02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1FE2B0-991A-7A7D-B65E-EDA05ACC1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4B3E83-F860-692D-1D40-D7340C61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0221ED-B495-4B78-BCA9-C986C514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B96468-739C-8566-7D97-CAA0B425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5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F3E27-386C-1476-E8B6-2A544193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7F4931-D18C-5F03-0B79-4C21D8E9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919C99E-D77B-A575-AD8F-FBD7D82B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12C852A-703F-4EA9-94FB-19AA424AC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EA31DB-FB25-0DFC-9BD1-460220BAE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9D8ACB-A809-C16D-4352-C0423626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3F92BAA-66B8-A573-0FAE-7F08F63D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8ED2D2-C765-DA46-6D45-CA025428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98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59A21-23C8-1ACC-4FCE-78B44E93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4D9A24-F3F3-4DEF-8EE4-6623B727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D7303D-0031-9B4A-0BD5-90E5E557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19BAF86-F16B-7CCD-A881-0A71339B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6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DDDD1EC-B09E-8435-C6C8-BBCC5E17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0BF090-10DD-C681-293A-826E1D53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9B7E93-190A-9047-C7DF-28297D6D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70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BD7DE-BBD8-90D5-FD1A-ABD35846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F1179A-EDD3-36CA-C4EA-8FD34DDD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A9902C-C68F-8023-1A75-4E8227D3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8A5FDA-A724-CA6A-08CD-0208ABFD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54BC02-677F-1395-2943-3A2890FE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340394-1E6F-AF1B-1DFD-141607B4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20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98832-C4CF-9F92-18FC-436951C0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8AF9E0F-03F5-1A96-4859-A54D6BF9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0BE9093-E00C-88DF-86D5-04A36E183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B4F6F8-A723-7AB6-A8EC-24A4DEF3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7F999AB-12D9-69B4-6A52-0FA1CD6E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137C85-C8A1-2CF3-173F-FDE94E13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B98F33F-6AD0-DC74-9EB9-4395E8EA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5E6B66-3C33-62B4-E161-752DDC869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0008E2-8F4C-FCC4-DC0B-19B51D3D5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B111-EB84-4EFD-B9EE-EC0F8849BD3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B918E1-7186-4EE2-D3C0-A6C8F9278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64945-003A-41E2-6F7D-2F78A5C96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E723-3BE3-4834-95EA-B2A891F88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oksanaabramenk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A87BD-7905-65CE-17A5-CE9165C3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1897711"/>
            <a:ext cx="114221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Ситуація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ринку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праці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на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заході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України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b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«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Чоловічі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»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професії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та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їх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адаптація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до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сьогоднішніх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умов.</a:t>
            </a:r>
            <a:endParaRPr lang="uk-UA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A7454-B18D-C028-7282-93A423A4FDE6}"/>
              </a:ext>
            </a:extLst>
          </p:cNvPr>
          <p:cNvSpPr txBox="1"/>
          <p:nvPr/>
        </p:nvSpPr>
        <p:spPr>
          <a:xfrm>
            <a:off x="8304245" y="5990253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Абраменко</a:t>
            </a:r>
            <a:r>
              <a:rPr lang="uk-UA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Оксана</a:t>
            </a:r>
          </a:p>
          <a:p>
            <a:r>
              <a:rPr lang="uk-UA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Львівська консалтингова група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C02689-4F5E-43E3-AEFF-CC55B55FB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362"/>
            <a:ext cx="2988165" cy="10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C69E8-65F6-4C5A-9285-D72B74DDB6D7}"/>
              </a:ext>
            </a:extLst>
          </p:cNvPr>
          <p:cNvSpPr txBox="1"/>
          <p:nvPr/>
        </p:nvSpPr>
        <p:spPr>
          <a:xfrm>
            <a:off x="1000124" y="2044005"/>
            <a:ext cx="11191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/>
                </a:solidFill>
              </a:rPr>
              <a:t>Але чи достатньо буде переглянути зарплату, </a:t>
            </a:r>
          </a:p>
          <a:p>
            <a:pPr algn="ctr"/>
            <a:r>
              <a:rPr lang="uk-UA" sz="2800" b="1" dirty="0">
                <a:solidFill>
                  <a:schemeClr val="accent1"/>
                </a:solidFill>
              </a:rPr>
              <a:t>щоб закрити всі вакансії, </a:t>
            </a:r>
          </a:p>
          <a:p>
            <a:pPr algn="ctr"/>
            <a:r>
              <a:rPr lang="uk-UA" sz="2800" b="1" dirty="0">
                <a:solidFill>
                  <a:schemeClr val="accent1"/>
                </a:solidFill>
              </a:rPr>
              <a:t>особливо,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uk-UA" sz="2800" b="1" dirty="0">
                <a:solidFill>
                  <a:schemeClr val="accent1"/>
                </a:solidFill>
              </a:rPr>
              <a:t>традиційно </a:t>
            </a:r>
            <a:r>
              <a:rPr lang="en-US" sz="2800" b="1" dirty="0">
                <a:solidFill>
                  <a:schemeClr val="accent1"/>
                </a:solidFill>
                <a:latin typeface="Lato Semibold" panose="020F0502020204030203"/>
              </a:rPr>
              <a:t>“</a:t>
            </a:r>
            <a:r>
              <a:rPr lang="uk-UA" sz="2800" b="1" dirty="0">
                <a:solidFill>
                  <a:schemeClr val="accent1"/>
                </a:solidFill>
              </a:rPr>
              <a:t>чоловічі</a:t>
            </a:r>
            <a:r>
              <a:rPr lang="en-US" sz="2800" b="1" dirty="0">
                <a:solidFill>
                  <a:schemeClr val="accent1"/>
                </a:solidFill>
                <a:latin typeface="Lato Semibold" panose="020F0502020204030203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00021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63DCE-D0CA-4A95-8F92-A79849DB1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" y="156706"/>
            <a:ext cx="11984122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5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546752-D052-4A50-882E-E9D4E7760FAB}"/>
              </a:ext>
            </a:extLst>
          </p:cNvPr>
          <p:cNvSpPr txBox="1"/>
          <p:nvPr/>
        </p:nvSpPr>
        <p:spPr>
          <a:xfrm>
            <a:off x="223520" y="1164035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Lato Semibold" panose="020F0502020204030203"/>
              </a:rPr>
              <a:t>2017 року </a:t>
            </a:r>
            <a:r>
              <a:rPr lang="ru-RU" sz="1600" dirty="0" err="1">
                <a:latin typeface="Lato Semibold" panose="020F0502020204030203"/>
              </a:rPr>
              <a:t>Міністерство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охорони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здоров'я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скасувало</a:t>
            </a:r>
            <a:r>
              <a:rPr lang="ru-RU" sz="1600" dirty="0">
                <a:latin typeface="Lato Semibold" panose="020F0502020204030203"/>
              </a:rPr>
              <a:t> наказ №256, </a:t>
            </a:r>
            <a:r>
              <a:rPr lang="ru-RU" sz="1600" dirty="0" err="1">
                <a:latin typeface="Lato Semibold" panose="020F0502020204030203"/>
              </a:rPr>
              <a:t>який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визначав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перелік</a:t>
            </a:r>
            <a:r>
              <a:rPr lang="ru-RU" sz="1600" dirty="0">
                <a:latin typeface="Lato Semibold" panose="020F0502020204030203"/>
              </a:rPr>
              <a:t> з 450 </a:t>
            </a:r>
            <a:r>
              <a:rPr lang="ru-RU" sz="1600" dirty="0" err="1">
                <a:latin typeface="Lato Semibold" panose="020F0502020204030203"/>
              </a:rPr>
              <a:t>заборонених</a:t>
            </a:r>
            <a:r>
              <a:rPr lang="ru-RU" sz="1600" dirty="0">
                <a:latin typeface="Lato Semibold" panose="020F0502020204030203"/>
              </a:rPr>
              <a:t> для </a:t>
            </a:r>
            <a:r>
              <a:rPr lang="ru-RU" sz="1600" dirty="0" err="1">
                <a:latin typeface="Lato Semibold" panose="020F0502020204030203"/>
              </a:rPr>
              <a:t>жінок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професій</a:t>
            </a:r>
            <a:endParaRPr lang="uk-UA" sz="1600" dirty="0">
              <a:latin typeface="Lato Semibold" panose="020F0502020204030203"/>
            </a:endParaRPr>
          </a:p>
          <a:p>
            <a:r>
              <a:rPr lang="uk-UA" sz="1600" dirty="0">
                <a:latin typeface="Lato Semibold" panose="020F0502020204030203"/>
              </a:rPr>
              <a:t>Серед них і добре оплачувані  та цікаві для жінок професії, такі  як: машиністи в метрополітені, водії автобуса далекого прямування, мотористи на кораблі та будівельники та маркшейдери </a:t>
            </a:r>
            <a:endParaRPr lang="en-US" dirty="0">
              <a:latin typeface="Lato Semibold" panose="020F0502020204030203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F87A7CF-8BCF-4C03-96ED-33E4904E5437}"/>
              </a:ext>
            </a:extLst>
          </p:cNvPr>
          <p:cNvSpPr/>
          <p:nvPr/>
        </p:nvSpPr>
        <p:spPr>
          <a:xfrm>
            <a:off x="5974081" y="362305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Проект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під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назвою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"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Розширення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професійного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потенціалу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жінок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у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сфері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пасажирських</a:t>
            </a:r>
            <a:r>
              <a:rPr lang="ru-RU" sz="1600" b="1" dirty="0">
                <a:solidFill>
                  <a:schemeClr val="accent1"/>
                </a:solidFill>
                <a:latin typeface="Lato Semibold" panose="020F0502020204030203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Lato Semibold" panose="020F0502020204030203"/>
              </a:rPr>
              <a:t>перевезень</a:t>
            </a:r>
            <a:r>
              <a:rPr lang="ru-RU" sz="1600" dirty="0">
                <a:solidFill>
                  <a:schemeClr val="accent1"/>
                </a:solidFill>
                <a:latin typeface="Lato Semibold" panose="020F0502020204030203"/>
              </a:rPr>
              <a:t>”</a:t>
            </a:r>
          </a:p>
          <a:p>
            <a:pPr algn="ctr"/>
            <a:endParaRPr lang="ru-RU" sz="1600" dirty="0">
              <a:latin typeface="Lato Semibold" panose="020F0502020204030203"/>
            </a:endParaRPr>
          </a:p>
          <a:p>
            <a:pPr algn="ctr"/>
            <a:r>
              <a:rPr lang="ru-RU" sz="1600" dirty="0" err="1">
                <a:latin typeface="Lato Semibold" panose="020F0502020204030203"/>
              </a:rPr>
              <a:t>Ціль</a:t>
            </a:r>
            <a:r>
              <a:rPr lang="ru-RU" sz="1600" dirty="0">
                <a:latin typeface="Lato Semibold" panose="020F0502020204030203"/>
              </a:rPr>
              <a:t> проекту  - </a:t>
            </a:r>
            <a:r>
              <a:rPr lang="ru-RU" sz="1600" dirty="0" err="1">
                <a:latin typeface="Lato Semibold" panose="020F0502020204030203"/>
              </a:rPr>
              <a:t>навчити</a:t>
            </a:r>
            <a:r>
              <a:rPr lang="ru-RU" sz="1600" dirty="0">
                <a:latin typeface="Lato Semibold" panose="020F0502020204030203"/>
              </a:rPr>
              <a:t> 100 </a:t>
            </a:r>
            <a:r>
              <a:rPr lang="ru-RU" sz="1600" dirty="0" err="1">
                <a:latin typeface="Lato Semibold" panose="020F0502020204030203"/>
              </a:rPr>
              <a:t>жінок</a:t>
            </a:r>
            <a:endParaRPr lang="ru-RU" sz="1600" dirty="0">
              <a:latin typeface="Lato Semibold" panose="020F0502020204030203"/>
            </a:endParaRPr>
          </a:p>
          <a:p>
            <a:pPr algn="ctr"/>
            <a:endParaRPr lang="ru-RU" sz="1600" dirty="0">
              <a:latin typeface="Lato Semibold" panose="020F0502020204030203"/>
            </a:endParaRPr>
          </a:p>
          <a:p>
            <a:pPr algn="just"/>
            <a:r>
              <a:rPr lang="ru-RU" sz="1600" dirty="0" err="1">
                <a:latin typeface="Lato Semibold" panose="020F0502020204030203"/>
              </a:rPr>
              <a:t>Жінки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віком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від</a:t>
            </a:r>
            <a:r>
              <a:rPr lang="ru-RU" sz="1600" dirty="0">
                <a:latin typeface="Lato Semibold" panose="020F0502020204030203"/>
              </a:rPr>
              <a:t> 21 до 65 </a:t>
            </a:r>
            <a:r>
              <a:rPr lang="ru-RU" sz="1600" dirty="0" err="1">
                <a:latin typeface="Lato Semibold" panose="020F0502020204030203"/>
              </a:rPr>
              <a:t>років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які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проживають</a:t>
            </a:r>
            <a:r>
              <a:rPr lang="ru-RU" sz="1600" dirty="0">
                <a:latin typeface="Lato Semibold" panose="020F0502020204030203"/>
              </a:rPr>
              <a:t> в м. </a:t>
            </a:r>
            <a:r>
              <a:rPr lang="ru-RU" sz="1600" dirty="0" err="1">
                <a:latin typeface="Lato Semibold" panose="020F0502020204030203"/>
              </a:rPr>
              <a:t>Київ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Київській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Дніпропетровській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Запорізькій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Львівській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Полтавській</a:t>
            </a:r>
            <a:r>
              <a:rPr lang="ru-RU" sz="1600" dirty="0">
                <a:latin typeface="Lato Semibold" panose="020F0502020204030203"/>
              </a:rPr>
              <a:t>, </a:t>
            </a:r>
            <a:r>
              <a:rPr lang="ru-RU" sz="1600" dirty="0" err="1">
                <a:latin typeface="Lato Semibold" panose="020F0502020204030203"/>
              </a:rPr>
              <a:t>Чернігівській</a:t>
            </a:r>
            <a:r>
              <a:rPr lang="ru-RU" sz="1600" dirty="0">
                <a:latin typeface="Lato Semibold" panose="020F0502020204030203"/>
              </a:rPr>
              <a:t> та </a:t>
            </a:r>
            <a:r>
              <a:rPr lang="ru-RU" sz="1600" dirty="0" err="1">
                <a:latin typeface="Lato Semibold" panose="020F0502020204030203"/>
              </a:rPr>
              <a:t>Миколаївській</a:t>
            </a:r>
            <a:r>
              <a:rPr lang="ru-RU" sz="1600" dirty="0">
                <a:latin typeface="Lato Semibold" panose="020F0502020204030203"/>
              </a:rPr>
              <a:t> областях), </a:t>
            </a:r>
            <a:r>
              <a:rPr lang="ru-RU" sz="1600" dirty="0" err="1">
                <a:latin typeface="Lato Semibold" panose="020F0502020204030203"/>
              </a:rPr>
              <a:t>мають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водійське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посвідчення</a:t>
            </a:r>
            <a:r>
              <a:rPr lang="ru-RU" sz="1600" dirty="0">
                <a:latin typeface="Lato Semibold" panose="020F0502020204030203"/>
              </a:rPr>
              <a:t> (</a:t>
            </a:r>
            <a:r>
              <a:rPr lang="ru-RU" sz="1600" dirty="0" err="1">
                <a:latin typeface="Lato Semibold" panose="020F0502020204030203"/>
              </a:rPr>
              <a:t>категорії</a:t>
            </a:r>
            <a:r>
              <a:rPr lang="ru-RU" sz="1600" dirty="0">
                <a:latin typeface="Lato Semibold" panose="020F0502020204030203"/>
              </a:rPr>
              <a:t> «</a:t>
            </a:r>
            <a:r>
              <a:rPr lang="en-US" sz="1600" dirty="0">
                <a:latin typeface="Lato Semibold" panose="020F0502020204030203"/>
              </a:rPr>
              <a:t>B», «C», «CE», «D1») </a:t>
            </a:r>
            <a:r>
              <a:rPr lang="ru-RU" sz="1600" dirty="0">
                <a:latin typeface="Lato Semibold" panose="020F0502020204030203"/>
              </a:rPr>
              <a:t>та </a:t>
            </a:r>
            <a:r>
              <a:rPr lang="ru-RU" sz="1600" dirty="0" err="1">
                <a:latin typeface="Lato Semibold" panose="020F0502020204030203"/>
              </a:rPr>
              <a:t>досвід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водіння</a:t>
            </a:r>
            <a:r>
              <a:rPr lang="ru-RU" sz="1600" dirty="0">
                <a:latin typeface="Lato Semibold" panose="020F0502020204030203"/>
              </a:rPr>
              <a:t> </a:t>
            </a:r>
            <a:r>
              <a:rPr lang="ru-RU" sz="1600" dirty="0" err="1">
                <a:latin typeface="Lato Semibold" panose="020F0502020204030203"/>
              </a:rPr>
              <a:t>понад</a:t>
            </a:r>
            <a:r>
              <a:rPr lang="ru-RU" sz="1600" dirty="0">
                <a:latin typeface="Lato Semibold" panose="020F0502020204030203"/>
              </a:rPr>
              <a:t> 3 роки.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DD6F3E-E922-4E84-AEBA-4976A9EDF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3" y="213132"/>
            <a:ext cx="4057498" cy="303784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BA921C4-E7CA-4A38-A4FE-D7DC4EE5194B}"/>
              </a:ext>
            </a:extLst>
          </p:cNvPr>
          <p:cNvSpPr/>
          <p:nvPr/>
        </p:nvSpPr>
        <p:spPr>
          <a:xfrm>
            <a:off x="223520" y="3752621"/>
            <a:ext cx="5425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Lato Semibold" panose="020F0502020204030203"/>
              </a:rPr>
              <a:t>У системі служби зайнятості діють центри професійно-технічної освіти для підготовки саме дорослого населення. У 2023 році навчання проходили 25,2 тисячі жінок. Серед них були й ті, які навчалися на машиністок котельні, </a:t>
            </a:r>
            <a:r>
              <a:rPr lang="uk-UA" sz="1600" dirty="0" err="1">
                <a:latin typeface="Lato Semibold" panose="020F0502020204030203"/>
              </a:rPr>
              <a:t>водійок</a:t>
            </a:r>
            <a:r>
              <a:rPr lang="uk-UA" sz="1600" dirty="0">
                <a:latin typeface="Lato Semibold" panose="020F0502020204030203"/>
              </a:rPr>
              <a:t> трамвая, тролейбуса, верстатниць деревообробних верстатів, електрозварниць ручного зварювання</a:t>
            </a:r>
            <a:endParaRPr lang="en-US" sz="1600" dirty="0">
              <a:latin typeface="Lato Semibold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29585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50D1C3-93DF-4762-ACDB-1639A2784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20"/>
            <a:ext cx="8132250" cy="542544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D5A43AA-72BA-430A-B1B8-6C110B14D509}"/>
              </a:ext>
            </a:extLst>
          </p:cNvPr>
          <p:cNvSpPr/>
          <p:nvPr/>
        </p:nvSpPr>
        <p:spPr>
          <a:xfrm>
            <a:off x="8270240" y="83373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безоплатна</a:t>
            </a:r>
            <a:r>
              <a:rPr lang="ru-RU" dirty="0"/>
              <a:t> </a:t>
            </a:r>
            <a:r>
              <a:rPr lang="ru-RU" dirty="0" err="1"/>
              <a:t>програма</a:t>
            </a:r>
            <a:r>
              <a:rPr lang="ru-RU" dirty="0"/>
              <a:t> </a:t>
            </a:r>
          </a:p>
          <a:p>
            <a:r>
              <a:rPr lang="ru-RU" dirty="0" err="1"/>
              <a:t>перекваліфікації</a:t>
            </a:r>
            <a:r>
              <a:rPr lang="ru-RU" dirty="0"/>
              <a:t> для </a:t>
            </a:r>
            <a:r>
              <a:rPr lang="ru-RU" dirty="0" err="1"/>
              <a:t>жінок</a:t>
            </a:r>
            <a:r>
              <a:rPr lang="ru-RU" dirty="0"/>
              <a:t> </a:t>
            </a:r>
          </a:p>
          <a:p>
            <a:r>
              <a:rPr lang="ru-RU" dirty="0"/>
              <a:t>з 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</a:t>
            </a:r>
          </a:p>
          <a:p>
            <a:r>
              <a:rPr lang="ru-RU" b="1" dirty="0" err="1"/>
              <a:t>машиністки</a:t>
            </a:r>
            <a:r>
              <a:rPr lang="ru-RU" b="1" dirty="0"/>
              <a:t> </a:t>
            </a:r>
            <a:r>
              <a:rPr lang="ru-RU" b="1" dirty="0" err="1"/>
              <a:t>екскаватора</a:t>
            </a:r>
            <a:r>
              <a:rPr lang="ru-RU" dirty="0"/>
              <a:t> та </a:t>
            </a:r>
            <a:r>
              <a:rPr lang="ru-RU" b="1" dirty="0" err="1"/>
              <a:t>водійки</a:t>
            </a:r>
            <a:r>
              <a:rPr lang="ru-RU" b="1" dirty="0"/>
              <a:t> фронтального </a:t>
            </a:r>
            <a:r>
              <a:rPr lang="ru-RU" b="1" dirty="0" err="1"/>
              <a:t>навантажувача</a:t>
            </a:r>
            <a:r>
              <a:rPr lang="ru-RU" dirty="0"/>
              <a:t>. </a:t>
            </a:r>
          </a:p>
          <a:p>
            <a:endParaRPr lang="ru-RU" dirty="0"/>
          </a:p>
          <a:p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2 </a:t>
            </a:r>
            <a:r>
              <a:rPr lang="ru-RU" dirty="0" err="1"/>
              <a:t>місяці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кандидаткам , </a:t>
            </a:r>
          </a:p>
          <a:p>
            <a:r>
              <a:rPr lang="uk-UA" dirty="0"/>
              <a:t>котрих </a:t>
            </a:r>
            <a:r>
              <a:rPr lang="en-US" dirty="0"/>
              <a:t>“</a:t>
            </a:r>
            <a:r>
              <a:rPr lang="uk-UA" dirty="0"/>
              <a:t> чекає</a:t>
            </a:r>
            <a:r>
              <a:rPr lang="en-US" dirty="0"/>
              <a:t>” </a:t>
            </a:r>
            <a:r>
              <a:rPr lang="uk-UA" dirty="0"/>
              <a:t>робоче місце</a:t>
            </a:r>
            <a:endParaRPr lang="en-US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663B668-875B-4C3A-837B-BFEA3E574147}"/>
              </a:ext>
            </a:extLst>
          </p:cNvPr>
          <p:cNvSpPr/>
          <p:nvPr/>
        </p:nvSpPr>
        <p:spPr>
          <a:xfrm>
            <a:off x="6545646" y="6488668"/>
            <a:ext cx="564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https://reskillingukraine.professionalcenter.se/ironwomen</a:t>
            </a:r>
          </a:p>
        </p:txBody>
      </p:sp>
    </p:spTree>
    <p:extLst>
      <p:ext uri="{BB962C8B-B14F-4D97-AF65-F5344CB8AC3E}">
        <p14:creationId xmlns:p14="http://schemas.microsoft.com/office/powerpoint/2010/main" val="10127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14626-705D-45BB-B91A-66E3F0EB9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65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F2D13-34EF-40A8-8E8F-F6CB1C1CDB97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3860FCB-0181-4903-BBDD-689833F365F0}"/>
              </a:ext>
            </a:extLst>
          </p:cNvPr>
          <p:cNvSpPr/>
          <p:nvPr/>
        </p:nvSpPr>
        <p:spPr>
          <a:xfrm>
            <a:off x="6949440" y="67491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Lato Semibold"/>
              </a:rPr>
              <a:t>Компанія адаптувала навчальні програми для </a:t>
            </a:r>
          </a:p>
          <a:p>
            <a:r>
              <a:rPr lang="uk-UA" b="1" dirty="0">
                <a:latin typeface="Lato Semibold"/>
              </a:rPr>
              <a:t>16 виробничих професій</a:t>
            </a:r>
            <a:r>
              <a:rPr lang="uk-UA" dirty="0">
                <a:latin typeface="Lato Semibold"/>
              </a:rPr>
              <a:t>.</a:t>
            </a:r>
          </a:p>
          <a:p>
            <a:endParaRPr lang="uk-UA" dirty="0">
              <a:latin typeface="Lato Semibold"/>
            </a:endParaRPr>
          </a:p>
          <a:p>
            <a:r>
              <a:rPr lang="uk-UA" dirty="0">
                <a:latin typeface="Lato Semibold"/>
              </a:rPr>
              <a:t>Може здійснювати підготовку </a:t>
            </a:r>
          </a:p>
          <a:p>
            <a:r>
              <a:rPr lang="uk-UA" dirty="0">
                <a:latin typeface="Lato Semibold"/>
              </a:rPr>
              <a:t>як нових кандидаток з зовнішнього ринку, так і перепідготовку вже працюючих співробітниць. </a:t>
            </a:r>
          </a:p>
          <a:p>
            <a:endParaRPr lang="uk-UA" dirty="0">
              <a:latin typeface="Lato Semibold"/>
            </a:endParaRPr>
          </a:p>
          <a:p>
            <a:r>
              <a:rPr lang="en-US" dirty="0" err="1">
                <a:latin typeface="Lato Semibold"/>
              </a:rPr>
              <a:t>Ukrnafta</a:t>
            </a:r>
            <a:r>
              <a:rPr lang="en-US" dirty="0">
                <a:latin typeface="Lato Semibold"/>
              </a:rPr>
              <a:t> </a:t>
            </a:r>
            <a:r>
              <a:rPr lang="uk-UA" dirty="0">
                <a:latin typeface="Lato Semibold"/>
              </a:rPr>
              <a:t>запровадила </a:t>
            </a:r>
            <a:r>
              <a:rPr lang="uk-UA" dirty="0" err="1">
                <a:latin typeface="Lato Semibold"/>
              </a:rPr>
              <a:t>менторство</a:t>
            </a:r>
            <a:r>
              <a:rPr lang="uk-UA" dirty="0">
                <a:latin typeface="Lato Semibold"/>
              </a:rPr>
              <a:t> -</a:t>
            </a:r>
          </a:p>
          <a:p>
            <a:r>
              <a:rPr lang="ru-RU" dirty="0" err="1">
                <a:latin typeface="Lato Semibold"/>
              </a:rPr>
              <a:t>безпечне</a:t>
            </a:r>
            <a:r>
              <a:rPr lang="ru-RU" dirty="0">
                <a:latin typeface="Lato Semibold"/>
              </a:rPr>
              <a:t> </a:t>
            </a:r>
            <a:r>
              <a:rPr lang="ru-RU" dirty="0" err="1">
                <a:latin typeface="Lato Semibold"/>
              </a:rPr>
              <a:t>середовище</a:t>
            </a:r>
            <a:r>
              <a:rPr lang="ru-RU" dirty="0">
                <a:latin typeface="Lato Semibold"/>
              </a:rPr>
              <a:t> для </a:t>
            </a:r>
            <a:r>
              <a:rPr lang="ru-RU" dirty="0" err="1">
                <a:latin typeface="Lato Semibold"/>
              </a:rPr>
              <a:t>адаптації</a:t>
            </a:r>
            <a:r>
              <a:rPr lang="ru-RU" dirty="0">
                <a:latin typeface="Lato Semibold"/>
              </a:rPr>
              <a:t> та </a:t>
            </a:r>
            <a:r>
              <a:rPr lang="ru-RU" dirty="0" err="1">
                <a:latin typeface="Lato Semibold"/>
              </a:rPr>
              <a:t>розвитку</a:t>
            </a:r>
            <a:endParaRPr lang="en-US" dirty="0">
              <a:latin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0154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F881C6-4951-46DB-8408-59A6A133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611"/>
            <a:ext cx="7189555" cy="4230777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9827728-9270-41E8-BC9F-DDB360FDB526}"/>
              </a:ext>
            </a:extLst>
          </p:cNvPr>
          <p:cNvSpPr/>
          <p:nvPr/>
        </p:nvSpPr>
        <p:spPr>
          <a:xfrm>
            <a:off x="7189555" y="13136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Ідея </a:t>
            </a:r>
            <a:r>
              <a:rPr lang="uk-UA" b="1" dirty="0" err="1"/>
              <a:t>проєкту</a:t>
            </a:r>
            <a:r>
              <a:rPr lang="uk-UA" dirty="0"/>
              <a:t> полягає у створенні спеціалізованих навчальних курсів для швидкої підготовки </a:t>
            </a:r>
            <a:r>
              <a:rPr lang="uk-UA" b="1" dirty="0"/>
              <a:t>висококваліфікованих операторів верстатів та</a:t>
            </a:r>
          </a:p>
          <a:p>
            <a:r>
              <a:rPr lang="uk-UA" b="1" dirty="0"/>
              <a:t>конструкторів меблів</a:t>
            </a:r>
            <a:r>
              <a:rPr lang="uk-UA" dirty="0"/>
              <a:t> протягом 1-3 місяців.</a:t>
            </a:r>
          </a:p>
          <a:p>
            <a:endParaRPr lang="uk-UA" dirty="0"/>
          </a:p>
          <a:p>
            <a:r>
              <a:rPr lang="uk-UA" dirty="0"/>
              <a:t>Перші результати проекту:</a:t>
            </a:r>
          </a:p>
          <a:p>
            <a:pPr marL="342900" indent="-342900">
              <a:buAutoNum type="arabicPlain" startAt="130"/>
            </a:pPr>
            <a:r>
              <a:rPr lang="uk-UA" dirty="0"/>
              <a:t> Конструкторів</a:t>
            </a:r>
          </a:p>
          <a:p>
            <a:r>
              <a:rPr lang="uk-UA" dirty="0"/>
              <a:t>160 Операторів верстатів</a:t>
            </a:r>
          </a:p>
          <a:p>
            <a:endParaRPr lang="uk-UA" dirty="0"/>
          </a:p>
          <a:p>
            <a:r>
              <a:rPr lang="uk-UA" b="1" dirty="0"/>
              <a:t>40% випускників - жінки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578595-F766-40A8-ACCF-188FCF58811E}"/>
              </a:ext>
            </a:extLst>
          </p:cNvPr>
          <p:cNvSpPr txBox="1"/>
          <p:nvPr/>
        </p:nvSpPr>
        <p:spPr>
          <a:xfrm>
            <a:off x="4714240" y="904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3C4582-87B0-4D04-B188-DB9E28791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0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08DD4E-53CA-4001-B8AA-A1093601E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86" y="17343"/>
            <a:ext cx="2143125" cy="2143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119FC-8EC9-44C8-9F78-8C893AA10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35" y="329763"/>
            <a:ext cx="2543175" cy="1800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A33DEF-2CCF-419D-8D13-96FD86D7D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34" y="412630"/>
            <a:ext cx="3381375" cy="13525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AB2FD4-4925-49C5-9228-5765BF780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265997"/>
            <a:ext cx="2143125" cy="2143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161BBD-7141-4A7D-ABA7-2E58C48B7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14" y="2160468"/>
            <a:ext cx="2143125" cy="2143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7FA320-06F4-4F86-A7F8-471A267BD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6" y="4363402"/>
            <a:ext cx="2143125" cy="21431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DA0F75-9585-4C25-AA90-DA89BD84D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14" y="4501197"/>
            <a:ext cx="2143125" cy="2143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0A935A-1CAB-44C6-934A-AF3466F53C5A}"/>
              </a:ext>
            </a:extLst>
          </p:cNvPr>
          <p:cNvSpPr txBox="1"/>
          <p:nvPr/>
        </p:nvSpPr>
        <p:spPr>
          <a:xfrm>
            <a:off x="4166273" y="2456933"/>
            <a:ext cx="323454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chemeClr val="accent1"/>
                </a:solidFill>
                <a:latin typeface="Lato Semibold"/>
              </a:rPr>
              <a:t>Рітейл</a:t>
            </a:r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</a:rPr>
              <a:t>Логістика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</a:rPr>
              <a:t>Транспортна сфера</a:t>
            </a:r>
          </a:p>
          <a:p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</a:rPr>
              <a:t>Деревообробка</a:t>
            </a:r>
          </a:p>
          <a:p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</a:rPr>
              <a:t>Будівельна галузь </a:t>
            </a:r>
          </a:p>
          <a:p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</a:rPr>
              <a:t>Гірничо –добувна сфера</a:t>
            </a:r>
          </a:p>
          <a:p>
            <a:endParaRPr lang="uk-UA" b="1" dirty="0">
              <a:solidFill>
                <a:schemeClr val="accent1"/>
              </a:solidFill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</a:rPr>
              <a:t>Нафтова галузь</a:t>
            </a:r>
            <a:endParaRPr lang="en-US" b="1" dirty="0">
              <a:solidFill>
                <a:schemeClr val="accent1"/>
              </a:solidFill>
              <a:latin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027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CF1CB1-7C8C-487D-98DB-E44EFC0F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47" y="1806287"/>
            <a:ext cx="7299274" cy="35619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4424E-49AE-41B7-894C-3285F1A7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" y="0"/>
            <a:ext cx="4963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6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301AFB-E27F-4141-8EF9-2603EACDD5C6}"/>
              </a:ext>
            </a:extLst>
          </p:cNvPr>
          <p:cNvSpPr txBox="1"/>
          <p:nvPr/>
        </p:nvSpPr>
        <p:spPr>
          <a:xfrm>
            <a:off x="311783" y="1997839"/>
            <a:ext cx="56927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Економічна стабільність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Професійний розвиток</a:t>
            </a:r>
          </a:p>
          <a:p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Збільшення рівня оплати праці певних професій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 Гендерна фінансова рівність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Автоматизація або адаптація робочих місць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Зміна мислення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8EA1-074C-4DF4-B17F-B83178DABA33}"/>
              </a:ext>
            </a:extLst>
          </p:cNvPr>
          <p:cNvSpPr txBox="1"/>
          <p:nvPr/>
        </p:nvSpPr>
        <p:spPr>
          <a:xfrm>
            <a:off x="6776720" y="1997839"/>
            <a:ext cx="53053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Тривалий час та значні витрати </a:t>
            </a:r>
          </a:p>
          <a:p>
            <a:r>
              <a:rPr lang="uk-UA" dirty="0">
                <a:latin typeface="Lato Semibold"/>
              </a:rPr>
              <a:t>на підготовку висококваліфікованих спеціалістів</a:t>
            </a:r>
          </a:p>
          <a:p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Очікування отримати </a:t>
            </a:r>
            <a:r>
              <a:rPr lang="en-US" dirty="0">
                <a:latin typeface="Lato Semibold"/>
              </a:rPr>
              <a:t>“</a:t>
            </a:r>
            <a:r>
              <a:rPr lang="uk-UA" dirty="0">
                <a:latin typeface="Lato Semibold"/>
              </a:rPr>
              <a:t>готових фахівців</a:t>
            </a:r>
            <a:r>
              <a:rPr lang="en-US" dirty="0">
                <a:latin typeface="Lato Semibold"/>
              </a:rPr>
              <a:t>”</a:t>
            </a:r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Стрес </a:t>
            </a:r>
            <a:endParaRPr lang="en-US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at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</a:rPr>
              <a:t>Тимчасове рішення на противагу </a:t>
            </a:r>
          </a:p>
          <a:p>
            <a:r>
              <a:rPr lang="uk-UA" dirty="0">
                <a:latin typeface="Lato Semibold"/>
              </a:rPr>
              <a:t> розвиток галузей на перспективу?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endParaRPr lang="uk-UA" dirty="0"/>
          </a:p>
          <a:p>
            <a:r>
              <a:rPr lang="uk-UA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03A97-434E-4B44-8A4D-DD63FBFF8DDA}"/>
              </a:ext>
            </a:extLst>
          </p:cNvPr>
          <p:cNvSpPr txBox="1"/>
          <p:nvPr/>
        </p:nvSpPr>
        <p:spPr>
          <a:xfrm>
            <a:off x="142240" y="233680"/>
            <a:ext cx="717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Жінки на чоловічих професіях –  переваги та ризики</a:t>
            </a:r>
          </a:p>
        </p:txBody>
      </p:sp>
    </p:spTree>
    <p:extLst>
      <p:ext uri="{BB962C8B-B14F-4D97-AF65-F5344CB8AC3E}">
        <p14:creationId xmlns:p14="http://schemas.microsoft.com/office/powerpoint/2010/main" val="84624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A87BD-7905-65CE-17A5-CE9165C3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048" y="1475543"/>
            <a:ext cx="13016753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Ситуація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ринку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праці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на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заході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України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. </a:t>
            </a:r>
            <a:b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«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Чоловічі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»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професії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та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їх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адаптація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до </a:t>
            </a:r>
            <a:r>
              <a:rPr lang="ru-RU" sz="3200" dirty="0" err="1">
                <a:solidFill>
                  <a:schemeClr val="accent1"/>
                </a:solidFill>
                <a:latin typeface="Candara" panose="020E0502030303020204" pitchFamily="34" charset="0"/>
              </a:rPr>
              <a:t>сьогоднішніх</a:t>
            </a:r>
            <a:r>
              <a:rPr lang="ru-RU" sz="3200" dirty="0">
                <a:solidFill>
                  <a:schemeClr val="accent1"/>
                </a:solidFill>
                <a:latin typeface="Candara" panose="020E0502030303020204" pitchFamily="34" charset="0"/>
              </a:rPr>
              <a:t> умов.</a:t>
            </a:r>
            <a:endParaRPr lang="uk-UA" sz="3200" dirty="0">
              <a:solidFill>
                <a:schemeClr val="accent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A7454-B18D-C028-7282-93A423A4FDE6}"/>
              </a:ext>
            </a:extLst>
          </p:cNvPr>
          <p:cNvSpPr txBox="1"/>
          <p:nvPr/>
        </p:nvSpPr>
        <p:spPr>
          <a:xfrm>
            <a:off x="6096000" y="4719675"/>
            <a:ext cx="5733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Абраменко</a:t>
            </a:r>
            <a:r>
              <a:rPr lang="uk-UA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Оксана</a:t>
            </a:r>
          </a:p>
          <a:p>
            <a:r>
              <a:rPr lang="uk-UA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Львівська консалтингова група</a:t>
            </a:r>
            <a:endParaRPr lang="en-US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GB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/>
              </a:rPr>
              <a:t>https://www.linkedin.com/in/oksanaabramenko/</a:t>
            </a:r>
            <a:endParaRPr lang="en-GB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GB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0503701316</a:t>
            </a:r>
            <a:endParaRPr lang="en-US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uk-UA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665C4-19A9-4621-906A-E405FAF5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362"/>
            <a:ext cx="2988165" cy="10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4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33A0D4-56D3-4A86-80C7-4387E80E4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6949440" cy="6949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5AD092-B957-473F-94B2-B9593225BC6E}"/>
              </a:ext>
            </a:extLst>
          </p:cNvPr>
          <p:cNvSpPr txBox="1"/>
          <p:nvPr/>
        </p:nvSpPr>
        <p:spPr>
          <a:xfrm>
            <a:off x="7325360" y="1178560"/>
            <a:ext cx="400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105 000  вакансій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1064D-A05E-4E0B-A286-96FB9FA2F108}"/>
              </a:ext>
            </a:extLst>
          </p:cNvPr>
          <p:cNvSpPr txBox="1"/>
          <p:nvPr/>
        </p:nvSpPr>
        <p:spPr>
          <a:xfrm>
            <a:off x="7892374" y="2702538"/>
            <a:ext cx="291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Для молоді та без досвіду</a:t>
            </a:r>
            <a:endParaRPr lang="en-US" dirty="0">
              <a:latin typeface="Centaur" panose="020305040502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3FC92-2B14-42AB-A9E3-BBCFADAB71E9}"/>
              </a:ext>
            </a:extLst>
          </p:cNvPr>
          <p:cNvSpPr txBox="1"/>
          <p:nvPr/>
        </p:nvSpPr>
        <p:spPr>
          <a:xfrm>
            <a:off x="7892374" y="3904924"/>
            <a:ext cx="234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Перевага ветеранам</a:t>
            </a:r>
            <a:endParaRPr lang="en-US" dirty="0">
              <a:latin typeface="Centaur" panose="020305040502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08D6F-887D-454A-A41D-BFF74639749F}"/>
              </a:ext>
            </a:extLst>
          </p:cNvPr>
          <p:cNvSpPr txBox="1"/>
          <p:nvPr/>
        </p:nvSpPr>
        <p:spPr>
          <a:xfrm>
            <a:off x="9272974" y="4360513"/>
            <a:ext cx="287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Для людей з інвалідністю</a:t>
            </a:r>
            <a:endParaRPr lang="en-US" dirty="0">
              <a:latin typeface="Centaur" panose="020305040502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12600-BA8A-4176-909B-B9B017F83321}"/>
              </a:ext>
            </a:extLst>
          </p:cNvPr>
          <p:cNvSpPr txBox="1"/>
          <p:nvPr/>
        </p:nvSpPr>
        <p:spPr>
          <a:xfrm>
            <a:off x="7892374" y="4995634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Дистанційний формат</a:t>
            </a:r>
            <a:endParaRPr lang="en-US" dirty="0">
              <a:latin typeface="Centaur" panose="020305040502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DAFBB7-3226-4AF1-85D6-86929E3D706C}"/>
              </a:ext>
            </a:extLst>
          </p:cNvPr>
          <p:cNvSpPr txBox="1"/>
          <p:nvPr/>
        </p:nvSpPr>
        <p:spPr>
          <a:xfrm>
            <a:off x="9272974" y="3356060"/>
            <a:ext cx="277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Для осіб пенсійного віку</a:t>
            </a:r>
            <a:endParaRPr lang="en-US" dirty="0">
              <a:latin typeface="Centaur" panose="020305040502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8FD2D4-497F-4572-B0AD-A2BB6C77518B}"/>
              </a:ext>
            </a:extLst>
          </p:cNvPr>
          <p:cNvSpPr txBox="1"/>
          <p:nvPr/>
        </p:nvSpPr>
        <p:spPr>
          <a:xfrm>
            <a:off x="8672523" y="1995047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Служба в Силах оборони</a:t>
            </a:r>
            <a:endParaRPr lang="en-US" dirty="0">
              <a:latin typeface="Centaur" panose="020305040502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D92F43-A132-45A6-8C57-0B018318D643}"/>
              </a:ext>
            </a:extLst>
          </p:cNvPr>
          <p:cNvSpPr txBox="1"/>
          <p:nvPr/>
        </p:nvSpPr>
        <p:spPr>
          <a:xfrm>
            <a:off x="9156502" y="5630755"/>
            <a:ext cx="287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Lato Semibold"/>
              </a:rPr>
              <a:t>Освоєння професії з нуля</a:t>
            </a:r>
            <a:endParaRPr lang="en-US" dirty="0">
              <a:latin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940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9D20EF-0141-4DAD-9150-BC209FA2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540" y="2008505"/>
            <a:ext cx="4953000" cy="2495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04F1D-7034-4E2C-8B13-1BD225FDDCAB}"/>
              </a:ext>
            </a:extLst>
          </p:cNvPr>
          <p:cNvSpPr txBox="1"/>
          <p:nvPr/>
        </p:nvSpPr>
        <p:spPr>
          <a:xfrm>
            <a:off x="7345680" y="773420"/>
            <a:ext cx="449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  <a:latin typeface="Lato Semibold" panose="020F0502020204030203"/>
              </a:rPr>
              <a:t>Кандидатів теж стає більше?</a:t>
            </a:r>
            <a:endParaRPr lang="en-US" sz="2400" b="1" dirty="0">
              <a:solidFill>
                <a:schemeClr val="accent1"/>
              </a:solidFill>
              <a:latin typeface="Lato Semibold" panose="020F0502020204030203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B71488-B083-4952-AD7A-7EC45F778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7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582863-5F8B-4ACF-863C-54621AAE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BDDEDCC-F33B-41D8-BBE0-2829C7ACB26F}"/>
              </a:ext>
            </a:extLst>
          </p:cNvPr>
          <p:cNvSpPr txBox="1"/>
          <p:nvPr/>
        </p:nvSpPr>
        <p:spPr>
          <a:xfrm>
            <a:off x="203200" y="172720"/>
            <a:ext cx="841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Lato Semibold" panose="020F0502020204030203"/>
              </a:rPr>
              <a:t>Зарплата по </a:t>
            </a:r>
            <a:r>
              <a:rPr lang="uk-UA" b="1" dirty="0">
                <a:solidFill>
                  <a:srgbClr val="00B050"/>
                </a:solidFill>
                <a:latin typeface="Lato Semibold" panose="020F0502020204030203"/>
              </a:rPr>
              <a:t>вакансіях</a:t>
            </a:r>
            <a:r>
              <a:rPr lang="uk-UA" b="1" dirty="0">
                <a:latin typeface="Lato Semibold" panose="020F0502020204030203"/>
              </a:rPr>
              <a:t> </a:t>
            </a:r>
            <a:r>
              <a:rPr lang="en-US" b="1" dirty="0">
                <a:latin typeface="Lato Semibold" panose="020F0502020204030203"/>
              </a:rPr>
              <a:t>/</a:t>
            </a:r>
            <a:r>
              <a:rPr lang="uk-UA" b="1" dirty="0">
                <a:latin typeface="Lato Semibold" panose="020F0502020204030203"/>
              </a:rPr>
              <a:t> </a:t>
            </a:r>
            <a:r>
              <a:rPr lang="uk-UA" b="1" dirty="0">
                <a:solidFill>
                  <a:schemeClr val="accent2"/>
                </a:solidFill>
                <a:latin typeface="Lato Semibold" panose="020F0502020204030203"/>
              </a:rPr>
              <a:t>резюме</a:t>
            </a:r>
            <a:r>
              <a:rPr lang="uk-UA" b="1" dirty="0">
                <a:latin typeface="Lato Semibold" panose="020F0502020204030203"/>
              </a:rPr>
              <a:t>  медіана, річний приріст, жовтень 2024 </a:t>
            </a:r>
            <a:endParaRPr lang="en-US" b="1" dirty="0">
              <a:latin typeface="Lato Semibold" panose="020F0502020204030203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7491A0F-B8DA-473E-82FD-8E50FB83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70" y="522639"/>
            <a:ext cx="1622295" cy="8789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EF572AD-44BD-4977-830F-821EEE501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52"/>
            <a:ext cx="6580515" cy="62826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BA9996F-2D40-4EF4-ACD7-D309200DD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815340"/>
            <a:ext cx="4726940" cy="472694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453CE7F-D3C1-4A02-BDD6-7F191A665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16" y="4097124"/>
            <a:ext cx="1437051" cy="4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59D3C-1EE1-4C7E-B32B-EE5484802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92" y="-22112"/>
            <a:ext cx="12355492" cy="68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3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2CF5D1-4340-4248-BD65-C979A466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14414"/>
            <a:ext cx="505805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  <a:latin typeface="Lato Semibold"/>
              </a:rPr>
              <a:t>Підстави для перегляду зарплат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CE36D7-DEA8-4FC9-8C43-5DBB000A6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231" y="1333891"/>
            <a:ext cx="10511324" cy="4515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CCAB0D-B746-49F3-8F27-2962A500712D}"/>
              </a:ext>
            </a:extLst>
          </p:cNvPr>
          <p:cNvSpPr txBox="1"/>
          <p:nvPr/>
        </p:nvSpPr>
        <p:spPr>
          <a:xfrm>
            <a:off x="8336136" y="6565168"/>
            <a:ext cx="3855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Джерело: Огляд зарплат виробничих підприємств, 2024</a:t>
            </a:r>
            <a:endParaRPr lang="en-US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A49648-CB76-47B9-815C-E902216A5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83606"/>
            <a:ext cx="1438656" cy="5069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E6A508-4280-41BD-84C0-5EFF1401A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93" y="1864550"/>
            <a:ext cx="3855864" cy="28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41C549-CACB-4C7E-89B3-0DF7833B96DB}"/>
              </a:ext>
            </a:extLst>
          </p:cNvPr>
          <p:cNvSpPr txBox="1"/>
          <p:nvPr/>
        </p:nvSpPr>
        <p:spPr>
          <a:xfrm>
            <a:off x="6096000" y="0"/>
            <a:ext cx="2000250" cy="6725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83327CA-F7D1-4CDD-A5BC-B5646275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49" y="0"/>
            <a:ext cx="5549566" cy="685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E6E4B55-58B7-4F4E-97DA-CBA566F32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15" y="436880"/>
            <a:ext cx="1775468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831D6-E51A-4791-9138-124087B2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4" y="6149"/>
            <a:ext cx="10515600" cy="132556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/>
                </a:solidFill>
                <a:latin typeface="Lato Semibold"/>
              </a:rPr>
              <a:t>Зміни в оплаті праці 2024 -2025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B0225AD-7F86-4D9B-A498-8AC9FFF8AAF0}"/>
              </a:ext>
            </a:extLst>
          </p:cNvPr>
          <p:cNvSpPr/>
          <p:nvPr/>
        </p:nvSpPr>
        <p:spPr>
          <a:xfrm>
            <a:off x="148304" y="1357156"/>
            <a:ext cx="9735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873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/>
                </a:solidFill>
                <a:latin typeface="Lato Semi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b="1" dirty="0">
                <a:latin typeface="Lato Semibold"/>
                <a:ea typeface="Times New Roman" panose="02020603050405020304" pitchFamily="18" charset="0"/>
                <a:cs typeface="Calibri" panose="020F0502020204030204" pitchFamily="34" charset="0"/>
              </a:rPr>
              <a:t>100 %  </a:t>
            </a:r>
            <a:r>
              <a:rPr lang="uk-UA" dirty="0">
                <a:latin typeface="Lato Semibold"/>
                <a:ea typeface="Times New Roman" panose="02020603050405020304" pitchFamily="18" charset="0"/>
                <a:cs typeface="Calibri" panose="020F0502020204030204" pitchFamily="34" charset="0"/>
              </a:rPr>
              <a:t>планують / вже переглянули  рівень оплати праці в 2024 році  </a:t>
            </a:r>
            <a:endParaRPr lang="en-US" dirty="0">
              <a:latin typeface="Lato Semibold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Lato Semibold"/>
                <a:ea typeface="Times New Roman" panose="02020603050405020304" pitchFamily="18" charset="0"/>
                <a:cs typeface="Calibri" panose="020F0502020204030204" pitchFamily="34" charset="0"/>
              </a:rPr>
              <a:t>        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Lato Semibold"/>
                <a:ea typeface="Times New Roman" panose="02020603050405020304" pitchFamily="18" charset="0"/>
                <a:cs typeface="Calibri" panose="020F0502020204030204" pitchFamily="34" charset="0"/>
              </a:rPr>
              <a:t>  86 %  </a:t>
            </a:r>
            <a:r>
              <a:rPr lang="uk-UA" dirty="0">
                <a:latin typeface="Lato Semibold"/>
                <a:ea typeface="Times New Roman" panose="02020603050405020304" pitchFamily="18" charset="0"/>
                <a:cs typeface="Calibri" panose="020F0502020204030204" pitchFamily="34" charset="0"/>
              </a:rPr>
              <a:t>переглядатимуть рівень оплати праці в 2025 році</a:t>
            </a:r>
            <a:endParaRPr lang="en-US" dirty="0">
              <a:latin typeface="Lato Semibold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A53BFA-9B48-43EB-BF54-438C00AC84DA}"/>
              </a:ext>
            </a:extLst>
          </p:cNvPr>
          <p:cNvSpPr/>
          <p:nvPr/>
        </p:nvSpPr>
        <p:spPr>
          <a:xfrm>
            <a:off x="148304" y="2562442"/>
            <a:ext cx="6808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Lato Semibold"/>
                <a:cs typeface="Calibri" panose="020F0502020204030204" pitchFamily="34" charset="0"/>
              </a:rPr>
              <a:t>Сповільнення зростання базових зарплат триває другий рік</a:t>
            </a:r>
            <a:endParaRPr lang="uk-UA" b="1" dirty="0">
              <a:latin typeface="Lato Semibold"/>
              <a:cs typeface="Calibri" panose="020F0502020204030204" pitchFamily="34" charset="0"/>
            </a:endParaRPr>
          </a:p>
          <a:p>
            <a:endParaRPr lang="uk-UA" dirty="0">
              <a:latin typeface="Lato Semibold"/>
              <a:cs typeface="Calibri" panose="020F0502020204030204" pitchFamily="34" charset="0"/>
            </a:endParaRPr>
          </a:p>
          <a:p>
            <a:r>
              <a:rPr lang="uk-UA" b="1" dirty="0">
                <a:latin typeface="Lato Semibold"/>
                <a:cs typeface="Calibri" panose="020F0502020204030204" pitchFamily="34" charset="0"/>
              </a:rPr>
              <a:t>    14% </a:t>
            </a:r>
            <a:r>
              <a:rPr lang="uk-UA" dirty="0">
                <a:latin typeface="Lato Semibold"/>
                <a:cs typeface="Calibri" panose="020F0502020204030204" pitchFamily="34" charset="0"/>
              </a:rPr>
              <a:t>максимальне зростання </a:t>
            </a:r>
            <a:r>
              <a:rPr lang="en-US" dirty="0">
                <a:latin typeface="Lato Semibold"/>
                <a:cs typeface="Calibri" panose="020F0502020204030204" pitchFamily="34" charset="0"/>
              </a:rPr>
              <a:t>/ </a:t>
            </a:r>
            <a:r>
              <a:rPr lang="uk-UA" b="1" dirty="0">
                <a:latin typeface="Lato Semibold"/>
                <a:cs typeface="Calibri" panose="020F0502020204030204" pitchFamily="34" charset="0"/>
              </a:rPr>
              <a:t> 5% </a:t>
            </a:r>
            <a:r>
              <a:rPr lang="uk-UA" dirty="0">
                <a:latin typeface="Lato Semibold"/>
                <a:cs typeface="Calibri" panose="020F0502020204030204" pitchFamily="34" charset="0"/>
              </a:rPr>
              <a:t>мінімальне зростання </a:t>
            </a:r>
          </a:p>
          <a:p>
            <a:endParaRPr lang="uk-UA" dirty="0">
              <a:latin typeface="Lato Semibold"/>
              <a:cs typeface="Calibri" panose="020F0502020204030204" pitchFamily="34" charset="0"/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6B254BB1-A317-4F50-BCA1-57692BB35588}"/>
              </a:ext>
            </a:extLst>
          </p:cNvPr>
          <p:cNvSpPr/>
          <p:nvPr/>
        </p:nvSpPr>
        <p:spPr>
          <a:xfrm>
            <a:off x="238861" y="3804251"/>
            <a:ext cx="5512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accent1"/>
                </a:solidFill>
                <a:latin typeface="Lato Semibold"/>
                <a:cs typeface="Calibri" panose="020F0502020204030204" pitchFamily="34" charset="0"/>
              </a:rPr>
              <a:t>Заплановане зростання , медіана, %</a:t>
            </a:r>
          </a:p>
          <a:p>
            <a:endParaRPr lang="uk-UA" dirty="0">
              <a:latin typeface="Lato Semibold"/>
              <a:cs typeface="Calibri" panose="020F0502020204030204" pitchFamily="34" charset="0"/>
            </a:endParaRPr>
          </a:p>
          <a:p>
            <a:r>
              <a:rPr lang="uk-UA" dirty="0">
                <a:latin typeface="Lato Semibold"/>
                <a:cs typeface="Calibri" panose="020F0502020204030204" pitchFamily="34" charset="0"/>
              </a:rPr>
              <a:t>	Менеджери            9,5  </a:t>
            </a:r>
          </a:p>
          <a:p>
            <a:r>
              <a:rPr lang="uk-UA" dirty="0">
                <a:latin typeface="Lato Semibold"/>
                <a:cs typeface="Calibri" panose="020F0502020204030204" pitchFamily="34" charset="0"/>
              </a:rPr>
              <a:t>  </a:t>
            </a:r>
          </a:p>
          <a:p>
            <a:pPr lvl="0">
              <a:spcAft>
                <a:spcPts val="0"/>
              </a:spcAft>
              <a:buClr>
                <a:srgbClr val="FFC000"/>
              </a:buClr>
              <a:buSzPts val="1200"/>
            </a:pPr>
            <a:r>
              <a:rPr lang="uk-UA" dirty="0">
                <a:latin typeface="Lato Semibold"/>
                <a:cs typeface="Calibri" panose="020F0502020204030204" pitchFamily="34" charset="0"/>
              </a:rPr>
              <a:t>	Спеціалісти             9  </a:t>
            </a:r>
          </a:p>
          <a:p>
            <a:pPr lvl="0">
              <a:spcAft>
                <a:spcPts val="0"/>
              </a:spcAft>
              <a:buClr>
                <a:srgbClr val="FFC000"/>
              </a:buClr>
              <a:buSzPts val="1200"/>
            </a:pPr>
            <a:r>
              <a:rPr lang="uk-UA" dirty="0">
                <a:latin typeface="Lato Semibold"/>
                <a:cs typeface="Calibri" panose="020F0502020204030204" pitchFamily="34" charset="0"/>
              </a:rPr>
              <a:t>    </a:t>
            </a:r>
          </a:p>
          <a:p>
            <a:pPr lvl="0">
              <a:spcAft>
                <a:spcPts val="0"/>
              </a:spcAft>
              <a:buClr>
                <a:srgbClr val="FFC000"/>
              </a:buClr>
              <a:buSzPts val="1200"/>
            </a:pPr>
            <a:r>
              <a:rPr lang="uk-UA" dirty="0">
                <a:latin typeface="Lato Semibold"/>
                <a:cs typeface="Calibri" panose="020F0502020204030204" pitchFamily="34" charset="0"/>
              </a:rPr>
              <a:t>	Робітники               10,5 </a:t>
            </a:r>
          </a:p>
          <a:p>
            <a:pPr lvl="0">
              <a:spcAft>
                <a:spcPts val="0"/>
              </a:spcAft>
              <a:buClr>
                <a:srgbClr val="FFC000"/>
              </a:buClr>
              <a:buSzPts val="1200"/>
            </a:pPr>
            <a:endParaRPr lang="en-US" dirty="0">
              <a:latin typeface="Lato Semibold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B6DCD-09C8-45DA-89BF-F0002A446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1660110"/>
            <a:ext cx="4705732" cy="29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55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21020</TotalTime>
  <Words>459</Words>
  <Application>Microsoft Office PowerPoint</Application>
  <PresentationFormat>Широкий екран</PresentationFormat>
  <Paragraphs>121</Paragraphs>
  <Slides>19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Centaur</vt:lpstr>
      <vt:lpstr>Lato Semibold</vt:lpstr>
      <vt:lpstr>Тема Office</vt:lpstr>
      <vt:lpstr>Ситуація ринку праці на заході України.   «Чоловічі» професії та їх адаптація до сьогоднішніх умов.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Підстави для перегляду зарплат</vt:lpstr>
      <vt:lpstr>Презентація PowerPoint</vt:lpstr>
      <vt:lpstr>Зміни в оплаті праці 2024 -2025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Ситуація ринку праці на заході України.   «Чоловічі» професії та їх адаптація до сьогоднішніх умов.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праці підчас війни в цифрах. Західна Україна та Львівська область</dc:title>
  <dc:creator>Oksana Abramenko</dc:creator>
  <cp:lastModifiedBy>Oksana Abramenko</cp:lastModifiedBy>
  <cp:revision>227</cp:revision>
  <dcterms:created xsi:type="dcterms:W3CDTF">2022-08-05T10:57:44Z</dcterms:created>
  <dcterms:modified xsi:type="dcterms:W3CDTF">2024-10-30T16:36:47Z</dcterms:modified>
</cp:coreProperties>
</file>